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4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B Nazanin" panose="00000400000000000000" pitchFamily="2" charset="-78"/>
              </a:defRPr>
            </a:pPr>
            <a:endParaRPr lang="en-U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B Nazanin" panose="00000400000000000000" pitchFamily="2" charset="-78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3453443529358167"/>
          <c:y val="5.2026424785333862E-2"/>
          <c:w val="0.74685310032982144"/>
          <c:h val="0.42433147127967302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پژو پارس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Sheet1!$B$3</c:f>
              <c:numCache>
                <c:formatCode>General</c:formatCode>
                <c:ptCount val="1"/>
                <c:pt idx="0">
                  <c:v>39</c:v>
                </c:pt>
              </c:numCache>
            </c:numRef>
          </c:xVal>
          <c:yVal>
            <c:numRef>
              <c:f>Sheet1!$B$4</c:f>
              <c:numCache>
                <c:formatCode>General</c:formatCode>
                <c:ptCount val="1"/>
                <c:pt idx="0">
                  <c:v>117000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5F2E-4743-8B32-786BCC7DA294}"/>
            </c:ext>
          </c:extLst>
        </c:ser>
        <c:ser>
          <c:idx val="1"/>
          <c:order val="1"/>
          <c:tx>
            <c:strRef>
              <c:f>Sheet1!$C$2</c:f>
              <c:strCache>
                <c:ptCount val="1"/>
                <c:pt idx="0">
                  <c:v>تندر90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xVal>
            <c:numRef>
              <c:f>Sheet1!$C$3</c:f>
              <c:numCache>
                <c:formatCode>General</c:formatCode>
                <c:ptCount val="1"/>
                <c:pt idx="0">
                  <c:v>38</c:v>
                </c:pt>
              </c:numCache>
            </c:numRef>
          </c:xVal>
          <c:yVal>
            <c:numRef>
              <c:f>Sheet1!$C$4</c:f>
              <c:numCache>
                <c:formatCode>General</c:formatCode>
                <c:ptCount val="1"/>
                <c:pt idx="0">
                  <c:v>88000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5F2E-4743-8B32-786BCC7DA294}"/>
            </c:ext>
          </c:extLst>
        </c:ser>
        <c:ser>
          <c:idx val="2"/>
          <c:order val="2"/>
          <c:tx>
            <c:strRef>
              <c:f>Sheet1!$D$2</c:f>
              <c:strCache>
                <c:ptCount val="1"/>
                <c:pt idx="0">
                  <c:v>سمند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xVal>
            <c:numRef>
              <c:f>Sheet1!$D$3</c:f>
              <c:numCache>
                <c:formatCode>General</c:formatCode>
                <c:ptCount val="1"/>
                <c:pt idx="0">
                  <c:v>32</c:v>
                </c:pt>
              </c:numCache>
            </c:numRef>
          </c:xVal>
          <c:yVal>
            <c:numRef>
              <c:f>Sheet1!$D$4</c:f>
              <c:numCache>
                <c:formatCode>General</c:formatCode>
                <c:ptCount val="1"/>
                <c:pt idx="0">
                  <c:v>80000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5F2E-4743-8B32-786BCC7DA294}"/>
            </c:ext>
          </c:extLst>
        </c:ser>
        <c:ser>
          <c:idx val="3"/>
          <c:order val="3"/>
          <c:tx>
            <c:strRef>
              <c:f>Sheet1!$E$2</c:f>
              <c:strCache>
                <c:ptCount val="1"/>
                <c:pt idx="0">
                  <c:v>سورن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xVal>
            <c:numRef>
              <c:f>Sheet1!$E$3</c:f>
              <c:numCache>
                <c:formatCode>General</c:formatCode>
                <c:ptCount val="1"/>
                <c:pt idx="0">
                  <c:v>38</c:v>
                </c:pt>
              </c:numCache>
            </c:numRef>
          </c:xVal>
          <c:yVal>
            <c:numRef>
              <c:f>Sheet1!$E$4</c:f>
              <c:numCache>
                <c:formatCode>General</c:formatCode>
                <c:ptCount val="1"/>
                <c:pt idx="0">
                  <c:v>20000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3-5F2E-4743-8B32-786BCC7DA294}"/>
            </c:ext>
          </c:extLst>
        </c:ser>
        <c:ser>
          <c:idx val="4"/>
          <c:order val="4"/>
          <c:tx>
            <c:strRef>
              <c:f>Sheet1!$F$2</c:f>
              <c:strCache>
                <c:ptCount val="1"/>
                <c:pt idx="0">
                  <c:v>دنا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xVal>
            <c:numRef>
              <c:f>Sheet1!$F$3</c:f>
              <c:numCache>
                <c:formatCode>General</c:formatCode>
                <c:ptCount val="1"/>
                <c:pt idx="0">
                  <c:v>42</c:v>
                </c:pt>
              </c:numCache>
            </c:numRef>
          </c:xVal>
          <c:yVal>
            <c:numRef>
              <c:f>Sheet1!$F$4</c:f>
              <c:numCache>
                <c:formatCode>General</c:formatCode>
                <c:ptCount val="1"/>
                <c:pt idx="0">
                  <c:v>28000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4-5F2E-4743-8B32-786BCC7DA294}"/>
            </c:ext>
          </c:extLst>
        </c:ser>
        <c:ser>
          <c:idx val="5"/>
          <c:order val="5"/>
          <c:tx>
            <c:strRef>
              <c:f>Sheet1!$G$2</c:f>
              <c:strCache>
                <c:ptCount val="1"/>
                <c:pt idx="0">
                  <c:v>رانا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xVal>
            <c:numRef>
              <c:f>Sheet1!$G$3</c:f>
              <c:numCache>
                <c:formatCode>General</c:formatCode>
                <c:ptCount val="1"/>
                <c:pt idx="0">
                  <c:v>36</c:v>
                </c:pt>
              </c:numCache>
            </c:numRef>
          </c:xVal>
          <c:yVal>
            <c:numRef>
              <c:f>Sheet1!$G$4</c:f>
              <c:numCache>
                <c:formatCode>General</c:formatCode>
                <c:ptCount val="1"/>
                <c:pt idx="0">
                  <c:v>12000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5-5F2E-4743-8B32-786BCC7DA294}"/>
            </c:ext>
          </c:extLst>
        </c:ser>
        <c:ser>
          <c:idx val="6"/>
          <c:order val="6"/>
          <c:tx>
            <c:strRef>
              <c:f>Sheet1!$H$2</c:f>
              <c:strCache>
                <c:ptCount val="1"/>
                <c:pt idx="0">
                  <c:v>پژو206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>
                  <a:lumMod val="60000"/>
                </a:schemeClr>
              </a:solidFill>
              <a:ln w="9525">
                <a:solidFill>
                  <a:schemeClr val="accent1">
                    <a:lumMod val="60000"/>
                  </a:schemeClr>
                </a:solidFill>
              </a:ln>
              <a:effectLst/>
            </c:spPr>
          </c:marker>
          <c:xVal>
            <c:numRef>
              <c:f>Sheet1!$H$3</c:f>
              <c:numCache>
                <c:formatCode>General</c:formatCode>
                <c:ptCount val="1"/>
                <c:pt idx="0">
                  <c:v>37</c:v>
                </c:pt>
              </c:numCache>
            </c:numRef>
          </c:xVal>
          <c:yVal>
            <c:numRef>
              <c:f>Sheet1!$H$4</c:f>
              <c:numCache>
                <c:formatCode>General</c:formatCode>
                <c:ptCount val="1"/>
                <c:pt idx="0">
                  <c:v>161000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6-5F2E-4743-8B32-786BCC7DA294}"/>
            </c:ext>
          </c:extLst>
        </c:ser>
        <c:ser>
          <c:idx val="7"/>
          <c:order val="7"/>
          <c:tx>
            <c:strRef>
              <c:f>Sheet1!$I$2</c:f>
              <c:strCache>
                <c:ptCount val="1"/>
                <c:pt idx="0">
                  <c:v>پژو405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60000"/>
                </a:schemeClr>
              </a:solidFill>
              <a:ln w="9525">
                <a:solidFill>
                  <a:schemeClr val="accent2">
                    <a:lumMod val="60000"/>
                  </a:schemeClr>
                </a:solidFill>
              </a:ln>
              <a:effectLst/>
            </c:spPr>
          </c:marker>
          <c:xVal>
            <c:numRef>
              <c:f>Sheet1!$I$3</c:f>
              <c:numCache>
                <c:formatCode>General</c:formatCode>
                <c:ptCount val="1"/>
                <c:pt idx="0">
                  <c:v>30</c:v>
                </c:pt>
              </c:numCache>
            </c:numRef>
          </c:xVal>
          <c:yVal>
            <c:numRef>
              <c:f>Sheet1!$I$4</c:f>
              <c:numCache>
                <c:formatCode>General</c:formatCode>
                <c:ptCount val="1"/>
                <c:pt idx="0">
                  <c:v>148000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7-5F2E-4743-8B32-786BCC7DA294}"/>
            </c:ext>
          </c:extLst>
        </c:ser>
        <c:ser>
          <c:idx val="8"/>
          <c:order val="8"/>
          <c:tx>
            <c:strRef>
              <c:f>Sheet1!$J$2</c:f>
              <c:strCache>
                <c:ptCount val="1"/>
                <c:pt idx="0">
                  <c:v>دانگ فنگ اچ30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3">
                  <a:lumMod val="60000"/>
                </a:schemeClr>
              </a:solidFill>
              <a:ln w="9525">
                <a:solidFill>
                  <a:schemeClr val="accent3">
                    <a:lumMod val="60000"/>
                  </a:schemeClr>
                </a:solidFill>
              </a:ln>
              <a:effectLst/>
            </c:spPr>
          </c:marker>
          <c:xVal>
            <c:numRef>
              <c:f>Sheet1!$J$3</c:f>
              <c:numCache>
                <c:formatCode>General</c:formatCode>
                <c:ptCount val="1"/>
                <c:pt idx="0">
                  <c:v>45</c:v>
                </c:pt>
              </c:numCache>
            </c:numRef>
          </c:xVal>
          <c:yVal>
            <c:numRef>
              <c:f>Sheet1!$J$4</c:f>
              <c:numCache>
                <c:formatCode>General</c:formatCode>
                <c:ptCount val="1"/>
                <c:pt idx="0">
                  <c:v>11000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8-5F2E-4743-8B32-786BCC7DA294}"/>
            </c:ext>
          </c:extLst>
        </c:ser>
        <c:ser>
          <c:idx val="9"/>
          <c:order val="9"/>
          <c:tx>
            <c:strRef>
              <c:f>Sheet1!$K$2</c:f>
              <c:strCache>
                <c:ptCount val="1"/>
                <c:pt idx="0">
                  <c:v>پراید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lumMod val="60000"/>
                </a:schemeClr>
              </a:solidFill>
              <a:ln w="9525">
                <a:solidFill>
                  <a:schemeClr val="accent4">
                    <a:lumMod val="60000"/>
                  </a:schemeClr>
                </a:solidFill>
              </a:ln>
              <a:effectLst/>
            </c:spPr>
          </c:marker>
          <c:xVal>
            <c:numRef>
              <c:f>Sheet1!$K$3</c:f>
              <c:numCache>
                <c:formatCode>General</c:formatCode>
                <c:ptCount val="1"/>
                <c:pt idx="0">
                  <c:v>21</c:v>
                </c:pt>
              </c:numCache>
            </c:numRef>
          </c:xVal>
          <c:yVal>
            <c:numRef>
              <c:f>Sheet1!$K$4</c:f>
              <c:numCache>
                <c:formatCode>General</c:formatCode>
                <c:ptCount val="1"/>
                <c:pt idx="0">
                  <c:v>175000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9-5F2E-4743-8B32-786BCC7DA294}"/>
            </c:ext>
          </c:extLst>
        </c:ser>
        <c:ser>
          <c:idx val="10"/>
          <c:order val="10"/>
          <c:tx>
            <c:strRef>
              <c:f>Sheet1!$L$2</c:f>
              <c:strCache>
                <c:ptCount val="1"/>
                <c:pt idx="0">
                  <c:v>تیبا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5">
                  <a:lumMod val="60000"/>
                </a:schemeClr>
              </a:solidFill>
              <a:ln w="9525">
                <a:solidFill>
                  <a:schemeClr val="accent5">
                    <a:lumMod val="60000"/>
                  </a:schemeClr>
                </a:solidFill>
              </a:ln>
              <a:effectLst/>
            </c:spPr>
          </c:marker>
          <c:xVal>
            <c:numRef>
              <c:f>Sheet1!$L$3</c:f>
              <c:numCache>
                <c:formatCode>General</c:formatCode>
                <c:ptCount val="1"/>
                <c:pt idx="0">
                  <c:v>25.5</c:v>
                </c:pt>
              </c:numCache>
            </c:numRef>
          </c:xVal>
          <c:yVal>
            <c:numRef>
              <c:f>Sheet1!$L$4</c:f>
              <c:numCache>
                <c:formatCode>General</c:formatCode>
                <c:ptCount val="1"/>
                <c:pt idx="0">
                  <c:v>112000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A-5F2E-4743-8B32-786BCC7DA294}"/>
            </c:ext>
          </c:extLst>
        </c:ser>
        <c:ser>
          <c:idx val="11"/>
          <c:order val="11"/>
          <c:tx>
            <c:strRef>
              <c:f>Sheet1!$M$2</c:f>
              <c:strCache>
                <c:ptCount val="1"/>
                <c:pt idx="0">
                  <c:v>آریو دنده ای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6">
                  <a:lumMod val="60000"/>
                </a:schemeClr>
              </a:solidFill>
              <a:ln w="9525">
                <a:solidFill>
                  <a:schemeClr val="accent6">
                    <a:lumMod val="60000"/>
                  </a:schemeClr>
                </a:solidFill>
              </a:ln>
              <a:effectLst/>
            </c:spPr>
          </c:marker>
          <c:xVal>
            <c:numRef>
              <c:f>Sheet1!$M$3</c:f>
              <c:numCache>
                <c:formatCode>General</c:formatCode>
                <c:ptCount val="1"/>
                <c:pt idx="0">
                  <c:v>48</c:v>
                </c:pt>
              </c:numCache>
            </c:numRef>
          </c:xVal>
          <c:yVal>
            <c:numRef>
              <c:f>Sheet1!$M$4</c:f>
              <c:numCache>
                <c:formatCode>General</c:formatCode>
                <c:ptCount val="1"/>
                <c:pt idx="0">
                  <c:v>1550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B-5F2E-4743-8B32-786BCC7DA294}"/>
            </c:ext>
          </c:extLst>
        </c:ser>
        <c:ser>
          <c:idx val="12"/>
          <c:order val="12"/>
          <c:tx>
            <c:strRef>
              <c:f>Sheet1!$N$2</c:f>
              <c:strCache>
                <c:ptCount val="1"/>
                <c:pt idx="0">
                  <c:v>آریو اتوماتیک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>
                  <a:lumMod val="80000"/>
                  <a:lumOff val="20000"/>
                </a:schemeClr>
              </a:solidFill>
              <a:ln w="9525">
                <a:solidFill>
                  <a:schemeClr val="accent1">
                    <a:lumMod val="80000"/>
                    <a:lumOff val="20000"/>
                  </a:schemeClr>
                </a:solidFill>
              </a:ln>
              <a:effectLst/>
            </c:spPr>
          </c:marker>
          <c:xVal>
            <c:numRef>
              <c:f>Sheet1!$N$3</c:f>
              <c:numCache>
                <c:formatCode>General</c:formatCode>
                <c:ptCount val="1"/>
                <c:pt idx="0">
                  <c:v>57</c:v>
                </c:pt>
              </c:numCache>
            </c:numRef>
          </c:xVal>
          <c:yVal>
            <c:numRef>
              <c:f>Sheet1!$N$4</c:f>
              <c:numCache>
                <c:formatCode>General</c:formatCode>
                <c:ptCount val="1"/>
                <c:pt idx="0">
                  <c:v>1550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C-5F2E-4743-8B32-786BCC7DA294}"/>
            </c:ext>
          </c:extLst>
        </c:ser>
        <c:ser>
          <c:idx val="13"/>
          <c:order val="13"/>
          <c:tx>
            <c:strRef>
              <c:f>Sheet1!$O$2</c:f>
              <c:strCache>
                <c:ptCount val="1"/>
                <c:pt idx="0">
                  <c:v>سراتو دنده ای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80000"/>
                  <a:lumOff val="20000"/>
                </a:schemeClr>
              </a:solidFill>
              <a:ln w="9525">
                <a:solidFill>
                  <a:schemeClr val="accent2">
                    <a:lumMod val="80000"/>
                    <a:lumOff val="20000"/>
                  </a:schemeClr>
                </a:solidFill>
              </a:ln>
              <a:effectLst/>
            </c:spPr>
          </c:marker>
          <c:xVal>
            <c:numRef>
              <c:f>Sheet1!$O$3</c:f>
              <c:numCache>
                <c:formatCode>General</c:formatCode>
                <c:ptCount val="1"/>
                <c:pt idx="0">
                  <c:v>75</c:v>
                </c:pt>
              </c:numCache>
            </c:numRef>
          </c:xVal>
          <c:yVal>
            <c:numRef>
              <c:f>Sheet1!$O$4</c:f>
              <c:numCache>
                <c:formatCode>General</c:formatCode>
                <c:ptCount val="1"/>
                <c:pt idx="0">
                  <c:v>6500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D-5F2E-4743-8B32-786BCC7DA294}"/>
            </c:ext>
          </c:extLst>
        </c:ser>
        <c:ser>
          <c:idx val="14"/>
          <c:order val="14"/>
          <c:tx>
            <c:strRef>
              <c:f>Sheet1!$P$2</c:f>
              <c:strCache>
                <c:ptCount val="1"/>
                <c:pt idx="0">
                  <c:v>سراتو اتوماتیک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3">
                  <a:lumMod val="80000"/>
                  <a:lumOff val="20000"/>
                </a:schemeClr>
              </a:solidFill>
              <a:ln w="9525">
                <a:solidFill>
                  <a:schemeClr val="accent3">
                    <a:lumMod val="80000"/>
                    <a:lumOff val="20000"/>
                  </a:schemeClr>
                </a:solidFill>
              </a:ln>
              <a:effectLst/>
            </c:spPr>
          </c:marker>
          <c:xVal>
            <c:numRef>
              <c:f>Sheet1!$P$3</c:f>
              <c:numCache>
                <c:formatCode>General</c:formatCode>
                <c:ptCount val="1"/>
                <c:pt idx="0">
                  <c:v>96</c:v>
                </c:pt>
              </c:numCache>
            </c:numRef>
          </c:xVal>
          <c:yVal>
            <c:numRef>
              <c:f>Sheet1!$P$4</c:f>
              <c:numCache>
                <c:formatCode>General</c:formatCode>
                <c:ptCount val="1"/>
                <c:pt idx="0">
                  <c:v>6500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E-5F2E-4743-8B32-786BCC7DA294}"/>
            </c:ext>
          </c:extLst>
        </c:ser>
        <c:ser>
          <c:idx val="15"/>
          <c:order val="15"/>
          <c:tx>
            <c:strRef>
              <c:f>Sheet1!$Q$2</c:f>
              <c:strCache>
                <c:ptCount val="1"/>
                <c:pt idx="0">
                  <c:v>برلیانس اچ230 دنده ای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lumMod val="80000"/>
                  <a:lumOff val="20000"/>
                </a:schemeClr>
              </a:solidFill>
              <a:ln w="9525">
                <a:solidFill>
                  <a:schemeClr val="accent4">
                    <a:lumMod val="80000"/>
                    <a:lumOff val="20000"/>
                  </a:schemeClr>
                </a:solidFill>
              </a:ln>
              <a:effectLst/>
            </c:spPr>
          </c:marker>
          <c:xVal>
            <c:numRef>
              <c:f>Sheet1!$Q$3</c:f>
              <c:numCache>
                <c:formatCode>General</c:formatCode>
                <c:ptCount val="1"/>
                <c:pt idx="0">
                  <c:v>39</c:v>
                </c:pt>
              </c:numCache>
            </c:numRef>
          </c:xVal>
          <c:yVal>
            <c:numRef>
              <c:f>Sheet1!$Q$4</c:f>
              <c:numCache>
                <c:formatCode>General</c:formatCode>
                <c:ptCount val="1"/>
                <c:pt idx="0">
                  <c:v>4350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F-5F2E-4743-8B32-786BCC7DA294}"/>
            </c:ext>
          </c:extLst>
        </c:ser>
        <c:ser>
          <c:idx val="16"/>
          <c:order val="16"/>
          <c:tx>
            <c:strRef>
              <c:f>Sheet1!$R$2</c:f>
              <c:strCache>
                <c:ptCount val="1"/>
                <c:pt idx="0">
                  <c:v>برلیانس اچ230 اتوماتیک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5">
                  <a:lumMod val="80000"/>
                  <a:lumOff val="20000"/>
                </a:schemeClr>
              </a:solidFill>
              <a:ln w="9525">
                <a:solidFill>
                  <a:schemeClr val="accent5">
                    <a:lumMod val="80000"/>
                    <a:lumOff val="20000"/>
                  </a:schemeClr>
                </a:solidFill>
              </a:ln>
              <a:effectLst/>
            </c:spPr>
          </c:marker>
          <c:xVal>
            <c:numRef>
              <c:f>Sheet1!$R$3</c:f>
              <c:numCache>
                <c:formatCode>General</c:formatCode>
                <c:ptCount val="1"/>
                <c:pt idx="0">
                  <c:v>44.5</c:v>
                </c:pt>
              </c:numCache>
            </c:numRef>
          </c:xVal>
          <c:yVal>
            <c:numRef>
              <c:f>Sheet1!$R$4</c:f>
              <c:numCache>
                <c:formatCode>General</c:formatCode>
                <c:ptCount val="1"/>
                <c:pt idx="0">
                  <c:v>4350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0-5F2E-4743-8B32-786BCC7DA294}"/>
            </c:ext>
          </c:extLst>
        </c:ser>
        <c:ser>
          <c:idx val="17"/>
          <c:order val="17"/>
          <c:tx>
            <c:strRef>
              <c:f>Sheet1!$S$2</c:f>
              <c:strCache>
                <c:ptCount val="1"/>
                <c:pt idx="0">
                  <c:v>برلیانس اچ330 دنده ای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6">
                  <a:lumMod val="80000"/>
                  <a:lumOff val="20000"/>
                </a:schemeClr>
              </a:solidFill>
              <a:ln w="9525">
                <a:solidFill>
                  <a:schemeClr val="accent6">
                    <a:lumMod val="80000"/>
                    <a:lumOff val="20000"/>
                  </a:schemeClr>
                </a:solidFill>
              </a:ln>
              <a:effectLst/>
            </c:spPr>
          </c:marker>
          <c:xVal>
            <c:numRef>
              <c:f>Sheet1!$S$3</c:f>
              <c:numCache>
                <c:formatCode>General</c:formatCode>
                <c:ptCount val="1"/>
                <c:pt idx="0">
                  <c:v>45</c:v>
                </c:pt>
              </c:numCache>
            </c:numRef>
          </c:xVal>
          <c:yVal>
            <c:numRef>
              <c:f>Sheet1!$S$4</c:f>
              <c:numCache>
                <c:formatCode>General</c:formatCode>
                <c:ptCount val="1"/>
                <c:pt idx="0">
                  <c:v>12000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1-5F2E-4743-8B32-786BCC7DA294}"/>
            </c:ext>
          </c:extLst>
        </c:ser>
        <c:ser>
          <c:idx val="18"/>
          <c:order val="18"/>
          <c:tx>
            <c:strRef>
              <c:f>Sheet1!$T$2</c:f>
              <c:strCache>
                <c:ptCount val="1"/>
                <c:pt idx="0">
                  <c:v>برلیانس اچ330 اتوماتیک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>
                  <a:lumMod val="80000"/>
                </a:schemeClr>
              </a:solidFill>
              <a:ln w="9525">
                <a:solidFill>
                  <a:schemeClr val="accent1">
                    <a:lumMod val="80000"/>
                  </a:schemeClr>
                </a:solidFill>
              </a:ln>
              <a:effectLst/>
            </c:spPr>
          </c:marker>
          <c:xVal>
            <c:numRef>
              <c:f>Sheet1!$T$3</c:f>
              <c:numCache>
                <c:formatCode>General</c:formatCode>
                <c:ptCount val="1"/>
                <c:pt idx="0">
                  <c:v>54</c:v>
                </c:pt>
              </c:numCache>
            </c:numRef>
          </c:xVal>
          <c:yVal>
            <c:numRef>
              <c:f>Sheet1!$T$4</c:f>
              <c:numCache>
                <c:formatCode>General</c:formatCode>
                <c:ptCount val="1"/>
                <c:pt idx="0">
                  <c:v>12000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2-5F2E-4743-8B32-786BCC7DA294}"/>
            </c:ext>
          </c:extLst>
        </c:ser>
        <c:ser>
          <c:idx val="19"/>
          <c:order val="19"/>
          <c:tx>
            <c:strRef>
              <c:f>Sheet1!$U$2</c:f>
              <c:strCache>
                <c:ptCount val="1"/>
                <c:pt idx="0">
                  <c:v>ساندرو دنده ای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80000"/>
                </a:schemeClr>
              </a:solidFill>
              <a:ln w="9525">
                <a:solidFill>
                  <a:schemeClr val="accent2">
                    <a:lumMod val="80000"/>
                  </a:schemeClr>
                </a:solidFill>
              </a:ln>
              <a:effectLst/>
            </c:spPr>
          </c:marker>
          <c:xVal>
            <c:numRef>
              <c:f>Sheet1!$U$3</c:f>
              <c:numCache>
                <c:formatCode>General</c:formatCode>
                <c:ptCount val="1"/>
                <c:pt idx="0">
                  <c:v>43</c:v>
                </c:pt>
              </c:numCache>
            </c:numRef>
          </c:xVal>
          <c:yVal>
            <c:numRef>
              <c:f>Sheet1!$U$4</c:f>
              <c:numCache>
                <c:formatCode>General</c:formatCode>
                <c:ptCount val="1"/>
                <c:pt idx="0">
                  <c:v>18000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3-5F2E-4743-8B32-786BCC7DA294}"/>
            </c:ext>
          </c:extLst>
        </c:ser>
        <c:ser>
          <c:idx val="20"/>
          <c:order val="20"/>
          <c:tx>
            <c:strRef>
              <c:f>Sheet1!$V$2</c:f>
              <c:strCache>
                <c:ptCount val="1"/>
                <c:pt idx="0">
                  <c:v>ساندرو اتوماتیک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3">
                  <a:lumMod val="80000"/>
                </a:schemeClr>
              </a:solidFill>
              <a:ln w="9525">
                <a:solidFill>
                  <a:schemeClr val="accent3">
                    <a:lumMod val="80000"/>
                  </a:schemeClr>
                </a:solidFill>
              </a:ln>
              <a:effectLst/>
            </c:spPr>
          </c:marker>
          <c:xVal>
            <c:numRef>
              <c:f>Sheet1!$V$3</c:f>
              <c:numCache>
                <c:formatCode>General</c:formatCode>
                <c:ptCount val="1"/>
                <c:pt idx="0">
                  <c:v>49</c:v>
                </c:pt>
              </c:numCache>
            </c:numRef>
          </c:xVal>
          <c:yVal>
            <c:numRef>
              <c:f>Sheet1!$V$4</c:f>
              <c:numCache>
                <c:formatCode>General</c:formatCode>
                <c:ptCount val="1"/>
                <c:pt idx="0">
                  <c:v>18000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4-5F2E-4743-8B32-786BCC7DA294}"/>
            </c:ext>
          </c:extLst>
        </c:ser>
        <c:ser>
          <c:idx val="21"/>
          <c:order val="21"/>
          <c:tx>
            <c:strRef>
              <c:f>Sheet1!$W$2</c:f>
              <c:strCache>
                <c:ptCount val="1"/>
                <c:pt idx="0">
                  <c:v>ام وی ام 110 اس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lumMod val="80000"/>
                </a:schemeClr>
              </a:solidFill>
              <a:ln w="9525">
                <a:solidFill>
                  <a:schemeClr val="accent4">
                    <a:lumMod val="80000"/>
                  </a:schemeClr>
                </a:solidFill>
              </a:ln>
              <a:effectLst/>
            </c:spPr>
          </c:marker>
          <c:xVal>
            <c:numRef>
              <c:f>Sheet1!$W$3</c:f>
              <c:numCache>
                <c:formatCode>General</c:formatCode>
                <c:ptCount val="1"/>
                <c:pt idx="0">
                  <c:v>32</c:v>
                </c:pt>
              </c:numCache>
            </c:numRef>
          </c:xVal>
          <c:yVal>
            <c:numRef>
              <c:f>Sheet1!$W$4</c:f>
              <c:numCache>
                <c:formatCode>General</c:formatCode>
                <c:ptCount val="1"/>
                <c:pt idx="0">
                  <c:v>6000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5-5F2E-4743-8B32-786BCC7DA294}"/>
            </c:ext>
          </c:extLst>
        </c:ser>
        <c:ser>
          <c:idx val="22"/>
          <c:order val="22"/>
          <c:tx>
            <c:strRef>
              <c:f>Sheet1!$X$2</c:f>
              <c:strCache>
                <c:ptCount val="1"/>
                <c:pt idx="0">
                  <c:v>ام وی ام 315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5">
                  <a:lumMod val="80000"/>
                </a:schemeClr>
              </a:solidFill>
              <a:ln w="9525">
                <a:solidFill>
                  <a:schemeClr val="accent5">
                    <a:lumMod val="80000"/>
                  </a:schemeClr>
                </a:solidFill>
              </a:ln>
              <a:effectLst/>
            </c:spPr>
          </c:marker>
          <c:xVal>
            <c:numRef>
              <c:f>Sheet1!$X$3</c:f>
              <c:numCache>
                <c:formatCode>General</c:formatCode>
                <c:ptCount val="1"/>
                <c:pt idx="0">
                  <c:v>47</c:v>
                </c:pt>
              </c:numCache>
            </c:numRef>
          </c:xVal>
          <c:yVal>
            <c:numRef>
              <c:f>Sheet1!$X$4</c:f>
              <c:numCache>
                <c:formatCode>General</c:formatCode>
                <c:ptCount val="1"/>
                <c:pt idx="0">
                  <c:v>16000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6-5F2E-4743-8B32-786BCC7DA294}"/>
            </c:ext>
          </c:extLst>
        </c:ser>
        <c:ser>
          <c:idx val="23"/>
          <c:order val="23"/>
          <c:tx>
            <c:strRef>
              <c:f>Sheet1!$Y$2</c:f>
              <c:strCache>
                <c:ptCount val="1"/>
                <c:pt idx="0">
                  <c:v>ام وی ام 550 دنده ای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6">
                  <a:lumMod val="80000"/>
                </a:schemeClr>
              </a:solidFill>
              <a:ln w="9525">
                <a:solidFill>
                  <a:schemeClr val="accent6">
                    <a:lumMod val="80000"/>
                  </a:schemeClr>
                </a:solidFill>
              </a:ln>
              <a:effectLst/>
            </c:spPr>
          </c:marker>
          <c:xVal>
            <c:numRef>
              <c:f>Sheet1!$Y$3</c:f>
              <c:numCache>
                <c:formatCode>General</c:formatCode>
                <c:ptCount val="1"/>
                <c:pt idx="0">
                  <c:v>56</c:v>
                </c:pt>
              </c:numCache>
            </c:numRef>
          </c:xVal>
          <c:yVal>
            <c:numRef>
              <c:f>Sheet1!$Y$4</c:f>
              <c:numCache>
                <c:formatCode>General</c:formatCode>
                <c:ptCount val="1"/>
                <c:pt idx="0">
                  <c:v>3100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7-5F2E-4743-8B32-786BCC7DA294}"/>
            </c:ext>
          </c:extLst>
        </c:ser>
        <c:ser>
          <c:idx val="24"/>
          <c:order val="24"/>
          <c:tx>
            <c:strRef>
              <c:f>Sheet1!$Z$2</c:f>
              <c:strCache>
                <c:ptCount val="1"/>
                <c:pt idx="0">
                  <c:v>ام وی ام 550 اتوماتیک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>
                  <a:lumMod val="60000"/>
                  <a:lumOff val="40000"/>
                </a:schemeClr>
              </a:solidFill>
              <a:ln w="9525">
                <a:solidFill>
                  <a:schemeClr val="accent1">
                    <a:lumMod val="60000"/>
                    <a:lumOff val="40000"/>
                  </a:schemeClr>
                </a:solidFill>
              </a:ln>
              <a:effectLst/>
            </c:spPr>
          </c:marker>
          <c:xVal>
            <c:numRef>
              <c:f>Sheet1!$Z$3</c:f>
              <c:numCache>
                <c:formatCode>General</c:formatCode>
                <c:ptCount val="1"/>
                <c:pt idx="0">
                  <c:v>64</c:v>
                </c:pt>
              </c:numCache>
            </c:numRef>
          </c:xVal>
          <c:yVal>
            <c:numRef>
              <c:f>Sheet1!$Z$4</c:f>
              <c:numCache>
                <c:formatCode>General</c:formatCode>
                <c:ptCount val="1"/>
                <c:pt idx="0">
                  <c:v>3100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8-5F2E-4743-8B32-786BCC7DA294}"/>
            </c:ext>
          </c:extLst>
        </c:ser>
        <c:ser>
          <c:idx val="25"/>
          <c:order val="25"/>
          <c:tx>
            <c:strRef>
              <c:f>Sheet1!$AA$2</c:f>
              <c:strCache>
                <c:ptCount val="1"/>
                <c:pt idx="0">
                  <c:v>ام وی ام ایکس33 دنده ای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60000"/>
                  <a:lumOff val="40000"/>
                </a:schemeClr>
              </a:solidFill>
              <a:ln w="9525">
                <a:solidFill>
                  <a:schemeClr val="accent2">
                    <a:lumMod val="60000"/>
                    <a:lumOff val="40000"/>
                  </a:schemeClr>
                </a:solidFill>
              </a:ln>
              <a:effectLst/>
            </c:spPr>
          </c:marker>
          <c:xVal>
            <c:numRef>
              <c:f>Sheet1!$AA$3</c:f>
              <c:numCache>
                <c:formatCode>General</c:formatCode>
                <c:ptCount val="1"/>
                <c:pt idx="0">
                  <c:v>66</c:v>
                </c:pt>
              </c:numCache>
            </c:numRef>
          </c:xVal>
          <c:yVal>
            <c:numRef>
              <c:f>Sheet1!$AA$4</c:f>
              <c:numCache>
                <c:formatCode>General</c:formatCode>
                <c:ptCount val="1"/>
                <c:pt idx="0">
                  <c:v>2950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9-5F2E-4743-8B32-786BCC7DA294}"/>
            </c:ext>
          </c:extLst>
        </c:ser>
        <c:ser>
          <c:idx val="26"/>
          <c:order val="26"/>
          <c:tx>
            <c:strRef>
              <c:f>Sheet1!$AB$2</c:f>
              <c:strCache>
                <c:ptCount val="1"/>
                <c:pt idx="0">
                  <c:v>ام وی ام ایکس33 اتوماتیک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3">
                  <a:lumMod val="60000"/>
                  <a:lumOff val="40000"/>
                </a:schemeClr>
              </a:solidFill>
              <a:ln w="9525">
                <a:solidFill>
                  <a:schemeClr val="accent3">
                    <a:lumMod val="60000"/>
                    <a:lumOff val="40000"/>
                  </a:schemeClr>
                </a:solidFill>
              </a:ln>
              <a:effectLst/>
            </c:spPr>
          </c:marker>
          <c:xVal>
            <c:numRef>
              <c:f>Sheet1!$AB$3</c:f>
              <c:numCache>
                <c:formatCode>General</c:formatCode>
                <c:ptCount val="1"/>
                <c:pt idx="0">
                  <c:v>77</c:v>
                </c:pt>
              </c:numCache>
            </c:numRef>
          </c:xVal>
          <c:yVal>
            <c:numRef>
              <c:f>Sheet1!$AB$4</c:f>
              <c:numCache>
                <c:formatCode>General</c:formatCode>
                <c:ptCount val="1"/>
                <c:pt idx="0">
                  <c:v>2950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A-5F2E-4743-8B32-786BCC7DA294}"/>
            </c:ext>
          </c:extLst>
        </c:ser>
        <c:ser>
          <c:idx val="27"/>
          <c:order val="27"/>
          <c:tx>
            <c:strRef>
              <c:f>Sheet1!$AC$2</c:f>
              <c:strCache>
                <c:ptCount val="1"/>
                <c:pt idx="0">
                  <c:v>جک جی5 دنده ای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lumMod val="60000"/>
                  <a:lumOff val="40000"/>
                </a:schemeClr>
              </a:solidFill>
              <a:ln w="9525">
                <a:solidFill>
                  <a:schemeClr val="accent4">
                    <a:lumMod val="60000"/>
                    <a:lumOff val="40000"/>
                  </a:schemeClr>
                </a:solidFill>
              </a:ln>
              <a:effectLst/>
            </c:spPr>
          </c:marker>
          <c:xVal>
            <c:numRef>
              <c:f>Sheet1!$AC$3</c:f>
              <c:numCache>
                <c:formatCode>General</c:formatCode>
                <c:ptCount val="1"/>
                <c:pt idx="0">
                  <c:v>55</c:v>
                </c:pt>
              </c:numCache>
            </c:numRef>
          </c:xVal>
          <c:yVal>
            <c:numRef>
              <c:f>Sheet1!$AC$4</c:f>
              <c:numCache>
                <c:formatCode>General</c:formatCode>
                <c:ptCount val="1"/>
                <c:pt idx="0">
                  <c:v>4200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B-5F2E-4743-8B32-786BCC7DA294}"/>
            </c:ext>
          </c:extLst>
        </c:ser>
        <c:ser>
          <c:idx val="28"/>
          <c:order val="28"/>
          <c:tx>
            <c:strRef>
              <c:f>Sheet1!$AD$2</c:f>
              <c:strCache>
                <c:ptCount val="1"/>
                <c:pt idx="0">
                  <c:v>جک جی5 اتوماتیک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5">
                  <a:lumMod val="60000"/>
                  <a:lumOff val="40000"/>
                </a:schemeClr>
              </a:solidFill>
              <a:ln w="9525">
                <a:solidFill>
                  <a:schemeClr val="accent5">
                    <a:lumMod val="60000"/>
                    <a:lumOff val="40000"/>
                  </a:schemeClr>
                </a:solidFill>
              </a:ln>
              <a:effectLst/>
            </c:spPr>
          </c:marker>
          <c:xVal>
            <c:numRef>
              <c:f>Sheet1!$AD$3</c:f>
              <c:numCache>
                <c:formatCode>General</c:formatCode>
                <c:ptCount val="1"/>
                <c:pt idx="0">
                  <c:v>63</c:v>
                </c:pt>
              </c:numCache>
            </c:numRef>
          </c:xVal>
          <c:yVal>
            <c:numRef>
              <c:f>Sheet1!$AD$4</c:f>
              <c:numCache>
                <c:formatCode>General</c:formatCode>
                <c:ptCount val="1"/>
                <c:pt idx="0">
                  <c:v>4200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C-5F2E-4743-8B32-786BCC7DA294}"/>
            </c:ext>
          </c:extLst>
        </c:ser>
        <c:ser>
          <c:idx val="29"/>
          <c:order val="29"/>
          <c:tx>
            <c:strRef>
              <c:f>Sheet1!$AE$2</c:f>
              <c:strCache>
                <c:ptCount val="1"/>
                <c:pt idx="0">
                  <c:v>جک اس5 دنده ای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6">
                  <a:lumMod val="60000"/>
                  <a:lumOff val="40000"/>
                </a:schemeClr>
              </a:solidFill>
              <a:ln w="9525">
                <a:solidFill>
                  <a:schemeClr val="accent6">
                    <a:lumMod val="60000"/>
                    <a:lumOff val="40000"/>
                  </a:schemeClr>
                </a:solidFill>
              </a:ln>
              <a:effectLst/>
            </c:spPr>
          </c:marker>
          <c:xVal>
            <c:numRef>
              <c:f>Sheet1!$AE$3</c:f>
              <c:numCache>
                <c:formatCode>General</c:formatCode>
                <c:ptCount val="1"/>
                <c:pt idx="0">
                  <c:v>84</c:v>
                </c:pt>
              </c:numCache>
            </c:numRef>
          </c:xVal>
          <c:yVal>
            <c:numRef>
              <c:f>Sheet1!$AE$4</c:f>
              <c:numCache>
                <c:formatCode>General</c:formatCode>
                <c:ptCount val="1"/>
                <c:pt idx="0">
                  <c:v>10400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D-5F2E-4743-8B32-786BCC7DA294}"/>
            </c:ext>
          </c:extLst>
        </c:ser>
        <c:ser>
          <c:idx val="30"/>
          <c:order val="30"/>
          <c:tx>
            <c:strRef>
              <c:f>Sheet1!$AF$2</c:f>
              <c:strCache>
                <c:ptCount val="1"/>
                <c:pt idx="0">
                  <c:v>جک اس5 اتوماتیک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>
                  <a:lumMod val="50000"/>
                </a:schemeClr>
              </a:solidFill>
              <a:ln w="9525">
                <a:solidFill>
                  <a:schemeClr val="accent1">
                    <a:lumMod val="50000"/>
                  </a:schemeClr>
                </a:solidFill>
              </a:ln>
              <a:effectLst/>
            </c:spPr>
          </c:marker>
          <c:xVal>
            <c:numRef>
              <c:f>Sheet1!$AF$3</c:f>
              <c:numCache>
                <c:formatCode>General</c:formatCode>
                <c:ptCount val="1"/>
                <c:pt idx="0">
                  <c:v>96</c:v>
                </c:pt>
              </c:numCache>
            </c:numRef>
          </c:xVal>
          <c:yVal>
            <c:numRef>
              <c:f>Sheet1!$AF$4</c:f>
              <c:numCache>
                <c:formatCode>General</c:formatCode>
                <c:ptCount val="1"/>
                <c:pt idx="0">
                  <c:v>10400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E-5F2E-4743-8B32-786BCC7DA294}"/>
            </c:ext>
          </c:extLst>
        </c:ser>
        <c:ser>
          <c:idx val="31"/>
          <c:order val="31"/>
          <c:tx>
            <c:strRef>
              <c:f>Sheet1!$AG$2</c:f>
              <c:strCache>
                <c:ptCount val="1"/>
                <c:pt idx="0">
                  <c:v>ام جی 360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50000"/>
                </a:schemeClr>
              </a:solidFill>
              <a:ln w="9525">
                <a:solidFill>
                  <a:schemeClr val="accent2">
                    <a:lumMod val="50000"/>
                  </a:schemeClr>
                </a:solidFill>
              </a:ln>
              <a:effectLst/>
            </c:spPr>
          </c:marker>
          <c:xVal>
            <c:numRef>
              <c:f>Sheet1!$AG$3</c:f>
              <c:numCache>
                <c:formatCode>General</c:formatCode>
                <c:ptCount val="1"/>
                <c:pt idx="0">
                  <c:v>65</c:v>
                </c:pt>
              </c:numCache>
            </c:numRef>
          </c:xVal>
          <c:yVal>
            <c:numRef>
              <c:f>Sheet1!$AG$4</c:f>
              <c:numCache>
                <c:formatCode>General</c:formatCode>
                <c:ptCount val="1"/>
                <c:pt idx="0">
                  <c:v>80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1F-5F2E-4743-8B32-786BCC7DA294}"/>
            </c:ext>
          </c:extLst>
        </c:ser>
        <c:ser>
          <c:idx val="32"/>
          <c:order val="32"/>
          <c:tx>
            <c:strRef>
              <c:f>Sheet1!$AH$2</c:f>
              <c:strCache>
                <c:ptCount val="1"/>
                <c:pt idx="0">
                  <c:v>بسترن آسا 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3">
                  <a:lumMod val="50000"/>
                </a:schemeClr>
              </a:solidFill>
              <a:ln w="9525">
                <a:solidFill>
                  <a:schemeClr val="accent3">
                    <a:lumMod val="50000"/>
                  </a:schemeClr>
                </a:solidFill>
              </a:ln>
              <a:effectLst/>
            </c:spPr>
          </c:marker>
          <c:xVal>
            <c:numRef>
              <c:f>Sheet1!$AH$3</c:f>
              <c:numCache>
                <c:formatCode>General</c:formatCode>
                <c:ptCount val="1"/>
                <c:pt idx="0">
                  <c:v>76</c:v>
                </c:pt>
              </c:numCache>
            </c:numRef>
          </c:xVal>
          <c:yVal>
            <c:numRef>
              <c:f>Sheet1!$AH$4</c:f>
              <c:numCache>
                <c:formatCode>General</c:formatCode>
                <c:ptCount val="1"/>
                <c:pt idx="0">
                  <c:v>1070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20-5F2E-4743-8B32-786BCC7DA294}"/>
            </c:ext>
          </c:extLst>
        </c:ser>
        <c:ser>
          <c:idx val="33"/>
          <c:order val="33"/>
          <c:tx>
            <c:strRef>
              <c:f>Sheet1!$AI$2</c:f>
              <c:strCache>
                <c:ptCount val="1"/>
                <c:pt idx="0">
                  <c:v>لیفان ایکس50 دنده ای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lumMod val="50000"/>
                </a:schemeClr>
              </a:solidFill>
              <a:ln w="9525">
                <a:solidFill>
                  <a:schemeClr val="accent4">
                    <a:lumMod val="50000"/>
                  </a:schemeClr>
                </a:solidFill>
              </a:ln>
              <a:effectLst/>
            </c:spPr>
          </c:marker>
          <c:xVal>
            <c:numRef>
              <c:f>Sheet1!$AI$3</c:f>
              <c:numCache>
                <c:formatCode>General</c:formatCode>
                <c:ptCount val="1"/>
                <c:pt idx="0">
                  <c:v>49</c:v>
                </c:pt>
              </c:numCache>
            </c:numRef>
          </c:xVal>
          <c:yVal>
            <c:numRef>
              <c:f>Sheet1!$AI$4</c:f>
              <c:numCache>
                <c:formatCode>General</c:formatCode>
                <c:ptCount val="1"/>
                <c:pt idx="0">
                  <c:v>2550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21-5F2E-4743-8B32-786BCC7DA294}"/>
            </c:ext>
          </c:extLst>
        </c:ser>
        <c:ser>
          <c:idx val="34"/>
          <c:order val="34"/>
          <c:tx>
            <c:strRef>
              <c:f>Sheet1!$AJ$2</c:f>
              <c:strCache>
                <c:ptCount val="1"/>
                <c:pt idx="0">
                  <c:v>لیفان ایکس 50 اتوماتیک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5">
                  <a:lumMod val="50000"/>
                </a:schemeClr>
              </a:solidFill>
              <a:ln w="9525">
                <a:solidFill>
                  <a:schemeClr val="accent5">
                    <a:lumMod val="50000"/>
                  </a:schemeClr>
                </a:solidFill>
              </a:ln>
              <a:effectLst/>
            </c:spPr>
          </c:marker>
          <c:xVal>
            <c:numRef>
              <c:f>Sheet1!$AJ$3</c:f>
              <c:numCache>
                <c:formatCode>General</c:formatCode>
                <c:ptCount val="1"/>
                <c:pt idx="0">
                  <c:v>56</c:v>
                </c:pt>
              </c:numCache>
            </c:numRef>
          </c:xVal>
          <c:yVal>
            <c:numRef>
              <c:f>Sheet1!$AJ$4</c:f>
              <c:numCache>
                <c:formatCode>General</c:formatCode>
                <c:ptCount val="1"/>
                <c:pt idx="0">
                  <c:v>2550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22-5F2E-4743-8B32-786BCC7DA294}"/>
            </c:ext>
          </c:extLst>
        </c:ser>
        <c:ser>
          <c:idx val="35"/>
          <c:order val="35"/>
          <c:tx>
            <c:strRef>
              <c:f>Sheet1!$AK$2</c:f>
              <c:strCache>
                <c:ptCount val="1"/>
                <c:pt idx="0">
                  <c:v>لیفان ایکس60 دنده ای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6">
                  <a:lumMod val="50000"/>
                </a:schemeClr>
              </a:solidFill>
              <a:ln w="9525">
                <a:solidFill>
                  <a:schemeClr val="accent6">
                    <a:lumMod val="50000"/>
                  </a:schemeClr>
                </a:solidFill>
              </a:ln>
              <a:effectLst/>
            </c:spPr>
          </c:marker>
          <c:xVal>
            <c:numRef>
              <c:f>Sheet1!$AK$3</c:f>
              <c:numCache>
                <c:formatCode>General</c:formatCode>
                <c:ptCount val="1"/>
                <c:pt idx="0">
                  <c:v>61</c:v>
                </c:pt>
              </c:numCache>
            </c:numRef>
          </c:xVal>
          <c:yVal>
            <c:numRef>
              <c:f>Sheet1!$AK$4</c:f>
              <c:numCache>
                <c:formatCode>General</c:formatCode>
                <c:ptCount val="1"/>
                <c:pt idx="0">
                  <c:v>1400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23-5F2E-4743-8B32-786BCC7DA294}"/>
            </c:ext>
          </c:extLst>
        </c:ser>
        <c:ser>
          <c:idx val="36"/>
          <c:order val="36"/>
          <c:tx>
            <c:strRef>
              <c:f>Sheet1!$AL$2</c:f>
              <c:strCache>
                <c:ptCount val="1"/>
                <c:pt idx="0">
                  <c:v>لیفان ایکس60 اتوماتیک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>
                  <a:lumMod val="70000"/>
                  <a:lumOff val="30000"/>
                </a:schemeClr>
              </a:solidFill>
              <a:ln w="9525">
                <a:solidFill>
                  <a:schemeClr val="accent1">
                    <a:lumMod val="70000"/>
                    <a:lumOff val="30000"/>
                  </a:schemeClr>
                </a:solidFill>
              </a:ln>
              <a:effectLst/>
            </c:spPr>
          </c:marker>
          <c:xVal>
            <c:numRef>
              <c:f>Sheet1!$AL$3</c:f>
              <c:numCache>
                <c:formatCode>General</c:formatCode>
                <c:ptCount val="1"/>
                <c:pt idx="0">
                  <c:v>67</c:v>
                </c:pt>
              </c:numCache>
            </c:numRef>
          </c:xVal>
          <c:yVal>
            <c:numRef>
              <c:f>Sheet1!$AL$4</c:f>
              <c:numCache>
                <c:formatCode>General</c:formatCode>
                <c:ptCount val="1"/>
                <c:pt idx="0">
                  <c:v>1400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24-5F2E-4743-8B32-786BCC7DA2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2884656"/>
        <c:axId val="225509680"/>
      </c:scatterChart>
      <c:valAx>
        <c:axId val="142884656"/>
        <c:scaling>
          <c:orientation val="minMax"/>
          <c:max val="100"/>
          <c:min val="1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B Nazanin" panose="00000400000000000000" pitchFamily="2" charset="-78"/>
                  </a:defRPr>
                </a:pPr>
                <a:r>
                  <a:rPr lang="fa-IR"/>
                  <a:t>قیمت (میلیون تومان)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B Nazanin" panose="00000400000000000000" pitchFamily="2" charset="-78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B Nazanin" panose="00000400000000000000" pitchFamily="2" charset="-78"/>
              </a:defRPr>
            </a:pPr>
            <a:endParaRPr lang="en-US"/>
          </a:p>
        </c:txPr>
        <c:crossAx val="225509680"/>
        <c:crosses val="autoZero"/>
        <c:crossBetween val="midCat"/>
      </c:valAx>
      <c:valAx>
        <c:axId val="225509680"/>
        <c:scaling>
          <c:orientation val="minMax"/>
          <c:max val="1800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B Nazanin" panose="00000400000000000000" pitchFamily="2" charset="-78"/>
                  </a:defRPr>
                </a:pPr>
                <a:r>
                  <a:rPr lang="fa-IR"/>
                  <a:t>تیراژ تولید در سال 95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B Nazanin" panose="00000400000000000000" pitchFamily="2" charset="-78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B Nazanin" panose="00000400000000000000" pitchFamily="2" charset="-78"/>
              </a:defRPr>
            </a:pPr>
            <a:endParaRPr lang="en-US"/>
          </a:p>
        </c:txPr>
        <c:crossAx val="14288465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6.6940903295973811E-2"/>
          <c:y val="0.59404557251737289"/>
          <c:w val="0.85578641216196183"/>
          <c:h val="0.3883452988363878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B Nazanin" panose="00000400000000000000" pitchFamily="2" charset="-78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cs typeface="B Nazanin" panose="00000400000000000000" pitchFamily="2" charset="-78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5923F103-BC34-4FE4-A40E-EDDEECFDA5D0}" type="datetimeFigureOut">
              <a:rPr lang="en-US" smtClean="0"/>
              <a:pPr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4985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smtClean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2533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smtClean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3952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smtClean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7663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smtClean="0"/>
              <a:t>7/31/2019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4690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smtClean="0"/>
              <a:t>7/31/2019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271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smtClean="0"/>
              <a:t>7/31/2019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5910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smtClean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1245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smtClean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416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smtClean="0"/>
              <a:t>7/31/2019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9103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smtClean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6060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smtClean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92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smtClean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2467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smtClean="0"/>
              <a:t>7/31/2019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7725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smtClean="0"/>
              <a:t>7/31/2019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425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6D93-FCAC-47E0-A2EE-787E62CA814C}" type="datetimeFigureOut">
              <a:rPr lang="en-US" smtClean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191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879A6-0FD0-4734-A311-86BFCA472E6E}" type="datetimeFigureOut">
              <a:rPr lang="en-US" smtClean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757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smtClean="0"/>
              <a:t>7/31/2019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9008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  <p:sldLayoutId id="2147483691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مقدمه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ar-SA" sz="2400" dirty="0">
                <a:cs typeface="B Nazanin" panose="00000400000000000000" pitchFamily="2" charset="-78"/>
              </a:rPr>
              <a:t>هدف این پروژه طراحي یک خودروی سواری هیبريد كه در آن ابتدا يک خودروی غیر هیبريد ساخت داخل را انتخاب كرده و همان خودرو را بار ديگر به صورت هیبريد طراحي خواهیم کرد، به صورتي كه افزايش قیمت و وزن آن به ترتیب حداكثر 20% </a:t>
            </a:r>
            <a:r>
              <a:rPr lang="fa-IR" sz="2400" dirty="0">
                <a:cs typeface="B Nazanin" panose="00000400000000000000" pitchFamily="2" charset="-78"/>
              </a:rPr>
              <a:t>تا</a:t>
            </a:r>
            <a:r>
              <a:rPr lang="ar-SA" sz="2400" dirty="0">
                <a:cs typeface="B Nazanin" panose="00000400000000000000" pitchFamily="2" charset="-78"/>
              </a:rPr>
              <a:t> 30%  نسبت به </a:t>
            </a:r>
            <a:r>
              <a:rPr lang="ar-SA" sz="2400" dirty="0" smtClean="0">
                <a:cs typeface="B Nazanin" panose="00000400000000000000" pitchFamily="2" charset="-78"/>
              </a:rPr>
              <a:t>خودروی </a:t>
            </a:r>
            <a:r>
              <a:rPr lang="ar-SA" sz="2400" dirty="0">
                <a:cs typeface="B Nazanin" panose="00000400000000000000" pitchFamily="2" charset="-78"/>
              </a:rPr>
              <a:t>پايه </a:t>
            </a:r>
            <a:r>
              <a:rPr lang="ar-SA" sz="2400" dirty="0" smtClean="0">
                <a:cs typeface="B Nazanin" panose="00000400000000000000" pitchFamily="2" charset="-78"/>
              </a:rPr>
              <a:t>باشد</a:t>
            </a:r>
            <a:endParaRPr lang="fa-IR" sz="2400" dirty="0" smtClean="0">
              <a:cs typeface="B Nazanin" panose="00000400000000000000" pitchFamily="2" charset="-78"/>
            </a:endParaRPr>
          </a:p>
          <a:p>
            <a:pPr algn="r" rtl="1"/>
            <a:r>
              <a:rPr lang="ar-SA" sz="2400" dirty="0">
                <a:cs typeface="B Nazanin" panose="00000400000000000000" pitchFamily="2" charset="-78"/>
              </a:rPr>
              <a:t>با توجه به افزایش قیمت و مهندسی ساخت و بحث مالکیت قوای محرکه سعی شده تا حد ممکن از قوای محرکه خودروی پایه استفاده شود</a:t>
            </a:r>
            <a:endParaRPr lang="en-US" sz="24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15192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انتخاب خودروی پایه</a:t>
            </a:r>
            <a:endParaRPr lang="en-US" dirty="0">
              <a:cs typeface="B Nazanin" panose="00000400000000000000" pitchFamily="2" charset="-78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9128820"/>
              </p:ext>
            </p:extLst>
          </p:nvPr>
        </p:nvGraphicFramePr>
        <p:xfrm>
          <a:off x="553792" y="2318197"/>
          <a:ext cx="11062952" cy="43273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0570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133" y="3854963"/>
            <a:ext cx="2952616" cy="244817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انتخاب خودروی پایه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با نمودار ارائه شده مشاهده می شود که بین 50 </a:t>
            </a:r>
            <a:r>
              <a:rPr lang="fa-IR" sz="2000" b="1" dirty="0">
                <a:cs typeface="B Nazanin" panose="00000400000000000000" pitchFamily="2" charset="-78"/>
              </a:rPr>
              <a:t>تا 54 میلیون تومان و 67 تا 75 میلیون تومان یک خلا در بازار مشاهده می شود</a:t>
            </a:r>
            <a:r>
              <a:rPr lang="fa-IR" sz="2000" b="1" dirty="0" smtClean="0">
                <a:cs typeface="B Nazanin" panose="00000400000000000000" pitchFamily="2" charset="-78"/>
              </a:rPr>
              <a:t>.</a:t>
            </a:r>
          </a:p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در بازه کوچک تر دو خودروی رنو ساندرو و دنا می توانند انتخاب شوند.</a:t>
            </a:r>
          </a:p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با توجه به این که دنا با برند ایرانی عرضه می شود خودروی پایه</a:t>
            </a:r>
          </a:p>
          <a:p>
            <a:pPr marL="0" indent="0" algn="r" rtl="1">
              <a:buNone/>
            </a:pPr>
            <a:r>
              <a:rPr lang="fa-IR" sz="2000" b="1" dirty="0" smtClean="0">
                <a:cs typeface="B Nazanin" panose="00000400000000000000" pitchFamily="2" charset="-78"/>
              </a:rPr>
              <a:t> خودروی دنا انتخاب می شود.</a:t>
            </a:r>
            <a:endParaRPr lang="en-US" sz="20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8084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سیکل رانندگی مبنا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ar-SA" sz="2000" b="1" dirty="0">
                <a:cs typeface="B Nazanin" panose="00000400000000000000" pitchFamily="2" charset="-78"/>
              </a:rPr>
              <a:t>طراحی یک خودروی درون شهری </a:t>
            </a:r>
            <a:r>
              <a:rPr lang="ar-SA" sz="2000" b="1" dirty="0" smtClean="0">
                <a:cs typeface="B Nazanin" panose="00000400000000000000" pitchFamily="2" charset="-78"/>
              </a:rPr>
              <a:t>می </a:t>
            </a:r>
            <a:r>
              <a:rPr lang="ar-SA" sz="2000" b="1" dirty="0">
                <a:cs typeface="B Nazanin" panose="00000400000000000000" pitchFamily="2" charset="-78"/>
              </a:rPr>
              <a:t>باشد، می بایست شرایط ترافیکی و شروع ایست‌های پی در پی و همچنین محدودیت های سرعت را در نظر گرفت</a:t>
            </a:r>
            <a:r>
              <a:rPr lang="ar-SA" sz="2000" b="1" dirty="0" smtClean="0">
                <a:cs typeface="B Nazanin" panose="00000400000000000000" pitchFamily="2" charset="-78"/>
              </a:rPr>
              <a:t>.</a:t>
            </a:r>
            <a:endParaRPr lang="fa-IR" sz="2000" b="1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برای شبیه سازی شرایط ترافیکی کشور از سیکل رانندگی تهران که حاصل کار دکتر منتظری و دانشجویان است استفاده شده است.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2140" y="4137585"/>
            <a:ext cx="5833714" cy="251435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2140" y="4137585"/>
            <a:ext cx="5833713" cy="2514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841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پیکربندی مورد استفاده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2885" y="2603500"/>
            <a:ext cx="9053482" cy="3887452"/>
          </a:xfrm>
        </p:spPr>
        <p:txBody>
          <a:bodyPr>
            <a:normAutofit/>
          </a:bodyPr>
          <a:lstStyle/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برای استفاده از موتور احتراق داخلی به عنوان منبع توان اصلی استفاده از </a:t>
            </a:r>
            <a:r>
              <a:rPr lang="ar-SA" sz="2000" b="1" dirty="0" smtClean="0">
                <a:cs typeface="B Nazanin" panose="00000400000000000000" pitchFamily="2" charset="-78"/>
              </a:rPr>
              <a:t>پیکربندی </a:t>
            </a:r>
            <a:r>
              <a:rPr lang="ar-SA" sz="2000" b="1" dirty="0">
                <a:cs typeface="B Nazanin" panose="00000400000000000000" pitchFamily="2" charset="-78"/>
              </a:rPr>
              <a:t>سیستم محرکه هیبرید موازی الکتریکی با کوپلینگ </a:t>
            </a:r>
            <a:r>
              <a:rPr lang="ar-SA" sz="2000" b="1" dirty="0" smtClean="0">
                <a:cs typeface="B Nazanin" panose="00000400000000000000" pitchFamily="2" charset="-78"/>
              </a:rPr>
              <a:t>گشتاور</a:t>
            </a:r>
            <a:r>
              <a:rPr lang="fa-IR" sz="2000" b="1" dirty="0" smtClean="0">
                <a:cs typeface="B Nazanin" panose="00000400000000000000" pitchFamily="2" charset="-78"/>
              </a:rPr>
              <a:t> مناسب است</a:t>
            </a:r>
          </a:p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برای ایجاد کم ترین تغییر در اجزای محرکه بهتریت روش استفاده از هیبرید </a:t>
            </a:r>
            <a:r>
              <a:rPr lang="fa-IR" sz="2000" b="1" dirty="0">
                <a:cs typeface="B Nazanin" panose="00000400000000000000" pitchFamily="2" charset="-78"/>
              </a:rPr>
              <a:t>ملایم </a:t>
            </a:r>
            <a:r>
              <a:rPr lang="en-US" sz="2000" b="1" dirty="0">
                <a:cs typeface="B Nazanin" panose="00000400000000000000" pitchFamily="2" charset="-78"/>
              </a:rPr>
              <a:t>mild hybrid </a:t>
            </a:r>
            <a:r>
              <a:rPr lang="fa-IR" sz="2000" b="1" dirty="0" smtClean="0">
                <a:cs typeface="B Nazanin" panose="00000400000000000000" pitchFamily="2" charset="-78"/>
              </a:rPr>
              <a:t> است</a:t>
            </a:r>
            <a:r>
              <a:rPr lang="fa-IR" sz="2000" b="1" dirty="0">
                <a:cs typeface="B Nazanin" panose="00000400000000000000" pitchFamily="2" charset="-78"/>
              </a:rPr>
              <a:t>؛ زیرا موتور و جعبه دنده می توانند بدون تغییر باقی بمانند. در این پیکربندی یک موتور الکتریکی بین موتور و گیربکس قرار می گیرد، سرعت چرخش موتور الکتریکی با موتور یکی است وفقط گشتاور خود را اضافه می کند و باعث می شود نقاط کاری موتور بهینه تر شوند</a:t>
            </a:r>
            <a:r>
              <a:rPr lang="fa-IR" sz="2000" b="1" dirty="0" smtClean="0">
                <a:cs typeface="B Nazanin" panose="00000400000000000000" pitchFamily="2" charset="-78"/>
              </a:rPr>
              <a:t>.</a:t>
            </a:r>
          </a:p>
          <a:p>
            <a:pPr algn="r" rtl="1"/>
            <a:r>
              <a:rPr lang="fa-IR" sz="2000" b="1" dirty="0">
                <a:cs typeface="B Nazanin" panose="00000400000000000000" pitchFamily="2" charset="-78"/>
              </a:rPr>
              <a:t>در این حالت موتور الکتریکی می تواند به عنوان استارتر هم استفاده شود و موتور استارتر حذف شود. </a:t>
            </a:r>
            <a:endParaRPr lang="fa-IR" sz="2000" b="1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کلاچ </a:t>
            </a:r>
            <a:r>
              <a:rPr lang="fa-IR" sz="2000" b="1" dirty="0">
                <a:cs typeface="B Nazanin" panose="00000400000000000000" pitchFamily="2" charset="-78"/>
              </a:rPr>
              <a:t>بین موتور الکتریکی و جعبه دنده قرار می گیرد و کلاچ گیری مانند خودروهای معمول </a:t>
            </a:r>
            <a:r>
              <a:rPr lang="fa-IR" sz="2000" b="1" dirty="0" smtClean="0">
                <a:cs typeface="B Nazanin" panose="00000400000000000000" pitchFamily="2" charset="-78"/>
              </a:rPr>
              <a:t>است</a:t>
            </a:r>
          </a:p>
          <a:p>
            <a:pPr algn="r" rtl="1"/>
            <a:r>
              <a:rPr lang="fa-IR" sz="2000" b="1" dirty="0">
                <a:cs typeface="B Nazanin" panose="00000400000000000000" pitchFamily="2" charset="-78"/>
              </a:rPr>
              <a:t>موتور احتراق داخلی هیچ وقت خاموش نمی شود بلکه بی بار می شود</a:t>
            </a:r>
            <a:endParaRPr lang="en-US" sz="20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33595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پیکربندی مورد استفاده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1708" y="3143326"/>
            <a:ext cx="4783950" cy="268930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953" y="2820110"/>
            <a:ext cx="4285108" cy="3297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99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SA" b="1" dirty="0">
                <a:cs typeface="B Nazanin" panose="00000400000000000000" pitchFamily="2" charset="-78"/>
              </a:rPr>
              <a:t>کارآیی مورد </a:t>
            </a:r>
            <a:r>
              <a:rPr lang="ar-SA" b="1" dirty="0" smtClean="0">
                <a:cs typeface="B Nazanin" panose="00000400000000000000" pitchFamily="2" charset="-78"/>
              </a:rPr>
              <a:t>انتظار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در </a:t>
            </a:r>
            <a:r>
              <a:rPr lang="fa-IR" sz="2000" b="1" dirty="0">
                <a:cs typeface="B Nazanin" panose="00000400000000000000" pitchFamily="2" charset="-78"/>
              </a:rPr>
              <a:t>بزرگراه با شیب 5 درصد و سرعت 120 کیلومتر بر ساعت با اتکا به موتور احتراق داخلی  کند</a:t>
            </a:r>
            <a:endParaRPr lang="en-US" sz="2000" b="1" dirty="0">
              <a:cs typeface="B Nazanin" panose="00000400000000000000" pitchFamily="2" charset="-78"/>
            </a:endParaRPr>
          </a:p>
          <a:p>
            <a:pPr algn="r" rtl="1"/>
            <a:r>
              <a:rPr lang="fa-IR" sz="2000" b="1" dirty="0">
                <a:cs typeface="B Nazanin" panose="00000400000000000000" pitchFamily="2" charset="-78"/>
              </a:rPr>
              <a:t>با سرعت بیشینه 180کیلومتر بر ساعت مانند دیگر خودروهای سواری حرکت کند</a:t>
            </a:r>
            <a:endParaRPr lang="en-US" sz="2000" b="1" dirty="0">
              <a:cs typeface="B Nazanin" panose="00000400000000000000" pitchFamily="2" charset="-78"/>
            </a:endParaRPr>
          </a:p>
          <a:p>
            <a:pPr algn="r" rtl="1"/>
            <a:r>
              <a:rPr lang="fa-IR" sz="2000" b="1" dirty="0">
                <a:cs typeface="B Nazanin" panose="00000400000000000000" pitchFamily="2" charset="-78"/>
              </a:rPr>
              <a:t>شتاب صفر تا صد 3 ثانیه کمتر از خودوری پایه باشد تا بتواند با محصول پرقدرت تر این خانواده  (دنا پلاس توربو) رقابت کند</a:t>
            </a:r>
            <a:endParaRPr lang="en-US" sz="2000" b="1" dirty="0">
              <a:cs typeface="B Nazanin" panose="00000400000000000000" pitchFamily="2" charset="-78"/>
            </a:endParaRPr>
          </a:p>
          <a:p>
            <a:pPr algn="r" rtl="1"/>
            <a:r>
              <a:rPr lang="fa-IR" sz="2000" b="1" dirty="0">
                <a:cs typeface="B Nazanin" panose="00000400000000000000" pitchFamily="2" charset="-78"/>
              </a:rPr>
              <a:t>مصرف سوخت کمتری نسبت به خودرو پایه داشته باشد که یک خودروی همرده معمولی با موتور احتراق داخلی این مصرف سوخت را نداشته باشد</a:t>
            </a:r>
            <a:endParaRPr lang="en-US" sz="2000" b="1" dirty="0">
              <a:cs typeface="B Nazanin" panose="00000400000000000000" pitchFamily="2" charset="-78"/>
            </a:endParaRPr>
          </a:p>
          <a:p>
            <a:pPr algn="r" rtl="1"/>
            <a:endParaRPr lang="en-US" sz="20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35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 dirty="0">
                <a:cs typeface="B Nazanin" panose="00000400000000000000" pitchFamily="2" charset="-78"/>
              </a:rPr>
              <a:t>استراتژی </a:t>
            </a:r>
            <a:r>
              <a:rPr lang="fa-IR" b="1" dirty="0" smtClean="0">
                <a:cs typeface="B Nazanin" panose="00000400000000000000" pitchFamily="2" charset="-78"/>
              </a:rPr>
              <a:t>کنترل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52315" y="2603500"/>
            <a:ext cx="3464052" cy="3416300"/>
          </a:xfrm>
        </p:spPr>
        <p:txBody>
          <a:bodyPr>
            <a:normAutofit/>
          </a:bodyPr>
          <a:lstStyle/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از استراتژی </a:t>
            </a:r>
            <a:r>
              <a:rPr lang="fa-IR" sz="2000" b="1" dirty="0">
                <a:cs typeface="B Nazanin" panose="00000400000000000000" pitchFamily="2" charset="-78"/>
              </a:rPr>
              <a:t>روشن-خاموش شدن مقید </a:t>
            </a:r>
            <a:r>
              <a:rPr lang="fa-IR" sz="2000" b="1" dirty="0" smtClean="0">
                <a:cs typeface="B Nazanin" panose="00000400000000000000" pitchFamily="2" charset="-78"/>
              </a:rPr>
              <a:t>استفاده شده است. (البته موتور خاموش نمی شود)</a:t>
            </a:r>
          </a:p>
          <a:p>
            <a:pPr algn="r" rtl="1"/>
            <a:endParaRPr lang="en-US" sz="2000" b="1" dirty="0">
              <a:cs typeface="B Nazanin" panose="000004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54839615"/>
                  </p:ext>
                </p:extLst>
              </p:nvPr>
            </p:nvGraphicFramePr>
            <p:xfrm>
              <a:off x="725248" y="2332540"/>
              <a:ext cx="5417974" cy="4323110"/>
            </p:xfrm>
            <a:graphic>
              <a:graphicData uri="http://schemas.openxmlformats.org/drawingml/2006/table">
                <a:tbl>
                  <a:tblPr rtl="1" firstRow="1" firstCol="1" bandRow="1">
                    <a:tableStyleId>{5C22544A-7EE6-4342-B048-85BDC9FD1C3A}</a:tableStyleId>
                  </a:tblPr>
                  <a:tblGrid>
                    <a:gridCol w="1354234">
                      <a:extLst>
                        <a:ext uri="{9D8B030D-6E8A-4147-A177-3AD203B41FA5}">
                          <a16:colId xmlns:a16="http://schemas.microsoft.com/office/drawing/2014/main" val="3273000027"/>
                        </a:ext>
                      </a:extLst>
                    </a:gridCol>
                    <a:gridCol w="1354234">
                      <a:extLst>
                        <a:ext uri="{9D8B030D-6E8A-4147-A177-3AD203B41FA5}">
                          <a16:colId xmlns:a16="http://schemas.microsoft.com/office/drawing/2014/main" val="4264553056"/>
                        </a:ext>
                      </a:extLst>
                    </a:gridCol>
                    <a:gridCol w="1354753">
                      <a:extLst>
                        <a:ext uri="{9D8B030D-6E8A-4147-A177-3AD203B41FA5}">
                          <a16:colId xmlns:a16="http://schemas.microsoft.com/office/drawing/2014/main" val="3131961182"/>
                        </a:ext>
                      </a:extLst>
                    </a:gridCol>
                    <a:gridCol w="1354753">
                      <a:extLst>
                        <a:ext uri="{9D8B030D-6E8A-4147-A177-3AD203B41FA5}">
                          <a16:colId xmlns:a16="http://schemas.microsoft.com/office/drawing/2014/main" val="3409734137"/>
                        </a:ext>
                      </a:extLst>
                    </a:gridCol>
                  </a:tblGrid>
                  <a:tr h="414743">
                    <a:tc>
                      <a:txBody>
                        <a:bodyPr/>
                        <a:lstStyle/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 dirty="0">
                              <a:effectLst/>
                              <a:cs typeface="B Nazanin" panose="00000400000000000000" pitchFamily="2" charset="-78"/>
                            </a:rPr>
                            <a:t>              </a:t>
                          </a:r>
                          <a:r>
                            <a:rPr lang="fa-IR" sz="900" dirty="0">
                              <a:effectLst/>
                              <a:cs typeface="B Nazanin" panose="00000400000000000000" pitchFamily="2" charset="-78"/>
                            </a:rPr>
                            <a:t>وضعیت شارژ مات</a:t>
                          </a:r>
                          <a:endParaRPr lang="en-US" sz="900" dirty="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900" dirty="0">
                              <a:effectLst/>
                              <a:cs typeface="B Nazanin" panose="00000400000000000000" pitchFamily="2" charset="-78"/>
                            </a:rPr>
                            <a:t> </a:t>
                          </a:r>
                          <a:endParaRPr lang="en-US" sz="900" dirty="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900" dirty="0">
                              <a:effectLst/>
                              <a:cs typeface="B Nazanin" panose="00000400000000000000" pitchFamily="2" charset="-78"/>
                            </a:rPr>
                            <a:t>گشتاور بار</a:t>
                          </a:r>
                          <a:endParaRPr lang="en-US" sz="9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>
                              <a:effectLst/>
                              <a:cs typeface="B Nazanin" panose="00000400000000000000" pitchFamily="2" charset="-78"/>
                            </a:rPr>
                            <a:t>کم</a:t>
                          </a:r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ct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100">
                              <a:effectLst/>
                              <a:cs typeface="B Nazanin" panose="00000400000000000000" pitchFamily="2" charset="-78"/>
                            </a:rPr>
                            <a:t>SOC&lt;0.3</a:t>
                          </a:r>
                          <a:endParaRPr lang="en-US" sz="9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>
                              <a:effectLst/>
                              <a:cs typeface="B Nazanin" panose="00000400000000000000" pitchFamily="2" charset="-78"/>
                            </a:rPr>
                            <a:t>متوسط</a:t>
                          </a:r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ct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100">
                              <a:effectLst/>
                              <a:cs typeface="B Nazanin" panose="00000400000000000000" pitchFamily="2" charset="-78"/>
                            </a:rPr>
                            <a:t>0.3&lt;SOC&lt;0.7</a:t>
                          </a:r>
                          <a:endParaRPr lang="en-US" sz="9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 dirty="0">
                              <a:effectLst/>
                              <a:cs typeface="B Nazanin" panose="00000400000000000000" pitchFamily="2" charset="-78"/>
                            </a:rPr>
                            <a:t>زیاد</a:t>
                          </a:r>
                          <a:endParaRPr lang="en-US" sz="900" dirty="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ct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100" dirty="0">
                              <a:effectLst/>
                              <a:cs typeface="B Nazanin" panose="00000400000000000000" pitchFamily="2" charset="-78"/>
                            </a:rPr>
                            <a:t>SOC&gt;0.7</a:t>
                          </a:r>
                          <a:endParaRPr lang="en-US" sz="9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extLst>
                      <a:ext uri="{0D108BD9-81ED-4DB2-BD59-A6C34878D82A}">
                        <a16:rowId xmlns:a16="http://schemas.microsoft.com/office/drawing/2014/main" val="3913554441"/>
                      </a:ext>
                    </a:extLst>
                  </a:tr>
                  <a:tr h="773249">
                    <a:tc>
                      <a:txBody>
                        <a:bodyPr/>
                        <a:lstStyle/>
                        <a:p>
                          <a:pPr marL="0" marR="0" algn="ct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>
                              <a:effectLst/>
                              <a:cs typeface="B Nazanin" panose="00000400000000000000" pitchFamily="2" charset="-78"/>
                            </a:rPr>
                            <a:t> </a:t>
                          </a:r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ct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>
                              <a:effectLst/>
                              <a:cs typeface="B Nazanin" panose="00000400000000000000" pitchFamily="2" charset="-78"/>
                            </a:rPr>
                            <a:t>کم</a:t>
                          </a:r>
                          <a:endParaRPr lang="en-US" sz="9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tc>
                      <a:txBody>
                        <a:bodyPr/>
                        <a:lstStyle/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h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𝐿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𝑡𝑟𝑎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100">
                              <a:effectLst/>
                              <a:cs typeface="B Nazanin" panose="00000400000000000000" pitchFamily="2" charset="-78"/>
                            </a:rPr>
                            <a:t> </a:t>
                          </a:r>
                          <a:endParaRPr lang="en-US" sz="9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tc>
                      <a:txBody>
                        <a:bodyPr/>
                        <a:lstStyle/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h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𝐿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𝑡𝑟𝑎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>
                              <a:effectLst/>
                              <a:cs typeface="B Nazanin" panose="00000400000000000000" pitchFamily="2" charset="-78"/>
                            </a:rPr>
                            <a:t> </a:t>
                          </a:r>
                          <a:endParaRPr lang="en-US" sz="9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tc>
                      <a:txBody>
                        <a:bodyPr/>
                        <a:lstStyle/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h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𝑡𝑟𝑎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𝐿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>
                              <a:effectLst/>
                              <a:cs typeface="B Nazanin" panose="00000400000000000000" pitchFamily="2" charset="-78"/>
                            </a:rPr>
                            <a:t> </a:t>
                          </a:r>
                          <a:endParaRPr lang="en-US" sz="9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extLst>
                      <a:ext uri="{0D108BD9-81ED-4DB2-BD59-A6C34878D82A}">
                        <a16:rowId xmlns:a16="http://schemas.microsoft.com/office/drawing/2014/main" val="1498351139"/>
                      </a:ext>
                    </a:extLst>
                  </a:tr>
                  <a:tr h="773249">
                    <a:tc>
                      <a:txBody>
                        <a:bodyPr/>
                        <a:lstStyle/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>
                              <a:effectLst/>
                              <a:cs typeface="B Nazanin" panose="00000400000000000000" pitchFamily="2" charset="-78"/>
                            </a:rPr>
                            <a:t> </a:t>
                          </a:r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ct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>
                              <a:effectLst/>
                              <a:cs typeface="B Nazanin" panose="00000400000000000000" pitchFamily="2" charset="-78"/>
                            </a:rPr>
                            <a:t>متوسط</a:t>
                          </a:r>
                          <a:endParaRPr lang="en-US" sz="9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tc>
                      <a:txBody>
                        <a:bodyPr/>
                        <a:lstStyle/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h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𝐿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𝑡𝑟𝑎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>
                              <a:effectLst/>
                              <a:cs typeface="B Nazanin" panose="00000400000000000000" pitchFamily="2" charset="-78"/>
                            </a:rPr>
                            <a:t> </a:t>
                          </a:r>
                          <a:endParaRPr lang="en-US" sz="9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tc>
                      <a:txBody>
                        <a:bodyPr/>
                        <a:lstStyle/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h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𝐿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𝑡𝑟𝑎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>
                              <a:effectLst/>
                              <a:cs typeface="B Nazanin" panose="00000400000000000000" pitchFamily="2" charset="-78"/>
                            </a:rPr>
                            <a:t> </a:t>
                          </a:r>
                          <a:endParaRPr lang="en-US" sz="9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tc>
                      <a:txBody>
                        <a:bodyPr/>
                        <a:lstStyle/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h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𝑡𝑟𝑎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𝐿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>
                              <a:effectLst/>
                              <a:cs typeface="B Nazanin" panose="00000400000000000000" pitchFamily="2" charset="-78"/>
                            </a:rPr>
                            <a:t> </a:t>
                          </a:r>
                          <a:endParaRPr lang="en-US" sz="9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extLst>
                      <a:ext uri="{0D108BD9-81ED-4DB2-BD59-A6C34878D82A}">
                        <a16:rowId xmlns:a16="http://schemas.microsoft.com/office/drawing/2014/main" val="3161362744"/>
                      </a:ext>
                    </a:extLst>
                  </a:tr>
                  <a:tr h="773249">
                    <a:tc>
                      <a:txBody>
                        <a:bodyPr/>
                        <a:lstStyle/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>
                              <a:effectLst/>
                              <a:cs typeface="B Nazanin" panose="00000400000000000000" pitchFamily="2" charset="-78"/>
                            </a:rPr>
                            <a:t> </a:t>
                          </a:r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ct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>
                              <a:effectLst/>
                              <a:cs typeface="B Nazanin" panose="00000400000000000000" pitchFamily="2" charset="-78"/>
                            </a:rPr>
                            <a:t>زیاد</a:t>
                          </a:r>
                          <a:endParaRPr lang="en-US" sz="9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tc>
                      <a:txBody>
                        <a:bodyPr/>
                        <a:lstStyle/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h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𝐿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𝑡𝑟𝑎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>
                              <a:effectLst/>
                              <a:cs typeface="B Nazanin" panose="00000400000000000000" pitchFamily="2" charset="-78"/>
                            </a:rPr>
                            <a:t> </a:t>
                          </a:r>
                          <a:endParaRPr lang="en-US" sz="9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tc>
                      <a:txBody>
                        <a:bodyPr/>
                        <a:lstStyle/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𝐿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h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𝑡𝑟𝑎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>
                              <a:effectLst/>
                              <a:cs typeface="B Nazanin" panose="00000400000000000000" pitchFamily="2" charset="-78"/>
                            </a:rPr>
                            <a:t> </a:t>
                          </a:r>
                          <a:endParaRPr lang="en-US" sz="9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tc>
                      <a:txBody>
                        <a:bodyPr/>
                        <a:lstStyle/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𝐿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h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𝑡𝑟𝑎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>
                              <a:effectLst/>
                              <a:cs typeface="B Nazanin" panose="00000400000000000000" pitchFamily="2" charset="-78"/>
                            </a:rPr>
                            <a:t> </a:t>
                          </a:r>
                          <a:endParaRPr lang="en-US" sz="9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extLst>
                      <a:ext uri="{0D108BD9-81ED-4DB2-BD59-A6C34878D82A}">
                        <a16:rowId xmlns:a16="http://schemas.microsoft.com/office/drawing/2014/main" val="212679739"/>
                      </a:ext>
                    </a:extLst>
                  </a:tr>
                  <a:tr h="615405">
                    <a:tc>
                      <a:txBody>
                        <a:bodyPr/>
                        <a:lstStyle/>
                        <a:p>
                          <a:pPr marL="0" marR="0" algn="ct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>
                              <a:effectLst/>
                              <a:cs typeface="B Nazanin" panose="00000400000000000000" pitchFamily="2" charset="-78"/>
                            </a:rPr>
                            <a:t>تمام بار</a:t>
                          </a:r>
                          <a:endParaRPr lang="en-US" sz="9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tc>
                      <a:txBody>
                        <a:bodyPr/>
                        <a:lstStyle/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𝐿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h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𝑡𝑟𝑎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>
                              <a:effectLst/>
                              <a:cs typeface="B Nazanin" panose="00000400000000000000" pitchFamily="2" charset="-78"/>
                            </a:rPr>
                            <a:t> </a:t>
                          </a:r>
                          <a:endParaRPr lang="en-US" sz="9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tc>
                      <a:txBody>
                        <a:bodyPr/>
                        <a:lstStyle/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𝐿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h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𝑡𝑟𝑎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>
                              <a:effectLst/>
                              <a:cs typeface="B Nazanin" panose="00000400000000000000" pitchFamily="2" charset="-78"/>
                            </a:rPr>
                            <a:t> </a:t>
                          </a:r>
                          <a:endParaRPr lang="en-US" sz="9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tc>
                      <a:txBody>
                        <a:bodyPr/>
                        <a:lstStyle/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𝐿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h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𝑡𝑟𝑎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>
                              <a:effectLst/>
                              <a:cs typeface="B Nazanin" panose="00000400000000000000" pitchFamily="2" charset="-78"/>
                            </a:rPr>
                            <a:t> </a:t>
                          </a:r>
                          <a:endParaRPr lang="en-US" sz="9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extLst>
                      <a:ext uri="{0D108BD9-81ED-4DB2-BD59-A6C34878D82A}">
                        <a16:rowId xmlns:a16="http://schemas.microsoft.com/office/drawing/2014/main" val="1703978200"/>
                      </a:ext>
                    </a:extLst>
                  </a:tr>
                  <a:tr h="615333">
                    <a:tc>
                      <a:txBody>
                        <a:bodyPr/>
                        <a:lstStyle/>
                        <a:p>
                          <a:pPr marL="0" marR="0" algn="ct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 dirty="0">
                              <a:effectLst/>
                              <a:cs typeface="B Nazanin" panose="00000400000000000000" pitchFamily="2" charset="-78"/>
                            </a:rPr>
                            <a:t> </a:t>
                          </a:r>
                          <a:endParaRPr lang="en-US" sz="900" dirty="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ct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 dirty="0">
                              <a:effectLst/>
                              <a:cs typeface="B Nazanin" panose="00000400000000000000" pitchFamily="2" charset="-78"/>
                            </a:rPr>
                            <a:t>گشتاور ترمزی</a:t>
                          </a:r>
                          <a:endParaRPr lang="en-US" sz="9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tc>
                      <a:txBody>
                        <a:bodyPr/>
                        <a:lstStyle/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h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=−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𝐿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𝑡𝑟𝑎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100">
                              <a:effectLst/>
                              <a:cs typeface="B Nazanin" panose="00000400000000000000" pitchFamily="2" charset="-78"/>
                            </a:rPr>
                            <a:t> </a:t>
                          </a:r>
                          <a:endParaRPr lang="en-US" sz="9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tc>
                      <a:txBody>
                        <a:bodyPr/>
                        <a:lstStyle/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h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=−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𝐿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𝑡𝑟𝑎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100">
                              <a:effectLst/>
                              <a:cs typeface="B Nazanin" panose="00000400000000000000" pitchFamily="2" charset="-78"/>
                            </a:rPr>
                            <a:t> </a:t>
                          </a:r>
                          <a:endParaRPr lang="en-US" sz="9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tc>
                      <a:txBody>
                        <a:bodyPr/>
                        <a:lstStyle/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𝑒𝑛𝑔</m:t>
                                    </m:r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 </m:t>
                                </m:r>
                              </m:oMath>
                            </m:oMathPara>
                          </a14:m>
                          <a:endParaRPr lang="en-US" sz="900" dirty="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𝑐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h</m:t>
                                        </m:r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=−</m:t>
                                </m:r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𝐿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en-US" sz="900" dirty="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11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1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𝑇</m:t>
                                    </m:r>
                                  </m:e>
                                  <m:sub>
                                    <m:sSub>
                                      <m:sSubPr>
                                        <m:ctrlPr>
                                          <a:rPr lang="en-US" sz="11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𝑚𝑜𝑡</m:t>
                                        </m:r>
                                      </m:e>
                                      <m:sub>
                                        <m:r>
                                          <a:rPr lang="en-US" sz="11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𝑡𝑟𝑎</m:t>
                                        </m:r>
                                      </m:sub>
                                    </m:sSub>
                                  </m:sub>
                                </m:sSub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1100">
                                    <a:effectLst/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oMath>
                            </m:oMathPara>
                          </a14:m>
                          <a:endParaRPr lang="en-US" sz="900" dirty="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100" dirty="0">
                              <a:effectLst/>
                              <a:cs typeface="B Nazanin" panose="00000400000000000000" pitchFamily="2" charset="-78"/>
                            </a:rPr>
                            <a:t> </a:t>
                          </a:r>
                          <a:endParaRPr lang="en-US" sz="9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extLst>
                      <a:ext uri="{0D108BD9-81ED-4DB2-BD59-A6C34878D82A}">
                        <a16:rowId xmlns:a16="http://schemas.microsoft.com/office/drawing/2014/main" val="107316141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54839615"/>
                  </p:ext>
                </p:extLst>
              </p:nvPr>
            </p:nvGraphicFramePr>
            <p:xfrm>
              <a:off x="725248" y="2332540"/>
              <a:ext cx="5417974" cy="4304885"/>
            </p:xfrm>
            <a:graphic>
              <a:graphicData uri="http://schemas.openxmlformats.org/drawingml/2006/table">
                <a:tbl>
                  <a:tblPr rtl="1" firstRow="1" firstCol="1" bandRow="1">
                    <a:tableStyleId>{5C22544A-7EE6-4342-B048-85BDC9FD1C3A}</a:tableStyleId>
                  </a:tblPr>
                  <a:tblGrid>
                    <a:gridCol w="1354234">
                      <a:extLst>
                        <a:ext uri="{9D8B030D-6E8A-4147-A177-3AD203B41FA5}">
                          <a16:colId xmlns:a16="http://schemas.microsoft.com/office/drawing/2014/main" val="3273000027"/>
                        </a:ext>
                      </a:extLst>
                    </a:gridCol>
                    <a:gridCol w="1354234">
                      <a:extLst>
                        <a:ext uri="{9D8B030D-6E8A-4147-A177-3AD203B41FA5}">
                          <a16:colId xmlns:a16="http://schemas.microsoft.com/office/drawing/2014/main" val="4264553056"/>
                        </a:ext>
                      </a:extLst>
                    </a:gridCol>
                    <a:gridCol w="1354753">
                      <a:extLst>
                        <a:ext uri="{9D8B030D-6E8A-4147-A177-3AD203B41FA5}">
                          <a16:colId xmlns:a16="http://schemas.microsoft.com/office/drawing/2014/main" val="3131961182"/>
                        </a:ext>
                      </a:extLst>
                    </a:gridCol>
                    <a:gridCol w="1354753">
                      <a:extLst>
                        <a:ext uri="{9D8B030D-6E8A-4147-A177-3AD203B41FA5}">
                          <a16:colId xmlns:a16="http://schemas.microsoft.com/office/drawing/2014/main" val="3409734137"/>
                        </a:ext>
                      </a:extLst>
                    </a:gridCol>
                  </a:tblGrid>
                  <a:tr h="472885">
                    <a:tc>
                      <a:txBody>
                        <a:bodyPr/>
                        <a:lstStyle/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 dirty="0">
                              <a:effectLst/>
                              <a:cs typeface="B Nazanin" panose="00000400000000000000" pitchFamily="2" charset="-78"/>
                            </a:rPr>
                            <a:t>              </a:t>
                          </a:r>
                          <a:r>
                            <a:rPr lang="fa-IR" sz="900" dirty="0">
                              <a:effectLst/>
                              <a:cs typeface="B Nazanin" panose="00000400000000000000" pitchFamily="2" charset="-78"/>
                            </a:rPr>
                            <a:t>وضعیت شارژ مات</a:t>
                          </a:r>
                          <a:endParaRPr lang="en-US" sz="900" dirty="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900" dirty="0">
                              <a:effectLst/>
                              <a:cs typeface="B Nazanin" panose="00000400000000000000" pitchFamily="2" charset="-78"/>
                            </a:rPr>
                            <a:t> </a:t>
                          </a:r>
                          <a:endParaRPr lang="en-US" sz="900" dirty="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900" dirty="0">
                              <a:effectLst/>
                              <a:cs typeface="B Nazanin" panose="00000400000000000000" pitchFamily="2" charset="-78"/>
                            </a:rPr>
                            <a:t>گشتاور بار</a:t>
                          </a:r>
                          <a:endParaRPr lang="en-US" sz="9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>
                              <a:effectLst/>
                              <a:cs typeface="B Nazanin" panose="00000400000000000000" pitchFamily="2" charset="-78"/>
                            </a:rPr>
                            <a:t>کم</a:t>
                          </a:r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ct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100">
                              <a:effectLst/>
                              <a:cs typeface="B Nazanin" panose="00000400000000000000" pitchFamily="2" charset="-78"/>
                            </a:rPr>
                            <a:t>SOC&lt;0.3</a:t>
                          </a:r>
                          <a:endParaRPr lang="en-US" sz="9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>
                              <a:effectLst/>
                              <a:cs typeface="B Nazanin" panose="00000400000000000000" pitchFamily="2" charset="-78"/>
                            </a:rPr>
                            <a:t>متوسط</a:t>
                          </a:r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ct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100">
                              <a:effectLst/>
                              <a:cs typeface="B Nazanin" panose="00000400000000000000" pitchFamily="2" charset="-78"/>
                            </a:rPr>
                            <a:t>0.3&lt;SOC&lt;0.7</a:t>
                          </a:r>
                          <a:endParaRPr lang="en-US" sz="9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tc>
                      <a:txBody>
                        <a:bodyPr/>
                        <a:lstStyle/>
                        <a:p>
                          <a:pPr marL="0" marR="0" algn="ct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 dirty="0">
                              <a:effectLst/>
                              <a:cs typeface="B Nazanin" panose="00000400000000000000" pitchFamily="2" charset="-78"/>
                            </a:rPr>
                            <a:t>زیاد</a:t>
                          </a:r>
                          <a:endParaRPr lang="en-US" sz="900" dirty="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ct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1100" dirty="0">
                              <a:effectLst/>
                              <a:cs typeface="B Nazanin" panose="00000400000000000000" pitchFamily="2" charset="-78"/>
                            </a:rPr>
                            <a:t>SOC&gt;0.7</a:t>
                          </a:r>
                          <a:endParaRPr lang="en-US" sz="9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extLst>
                      <a:ext uri="{0D108BD9-81ED-4DB2-BD59-A6C34878D82A}">
                        <a16:rowId xmlns:a16="http://schemas.microsoft.com/office/drawing/2014/main" val="3913554441"/>
                      </a:ext>
                    </a:extLst>
                  </a:tr>
                  <a:tr h="773249">
                    <a:tc>
                      <a:txBody>
                        <a:bodyPr/>
                        <a:lstStyle/>
                        <a:p>
                          <a:pPr marL="0" marR="0" algn="ct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>
                              <a:effectLst/>
                              <a:cs typeface="B Nazanin" panose="00000400000000000000" pitchFamily="2" charset="-78"/>
                            </a:rPr>
                            <a:t> </a:t>
                          </a:r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ct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>
                              <a:effectLst/>
                              <a:cs typeface="B Nazanin" panose="00000400000000000000" pitchFamily="2" charset="-78"/>
                            </a:rPr>
                            <a:t>کم</a:t>
                          </a:r>
                          <a:endParaRPr lang="en-US" sz="9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2958" marR="32958" marT="0" marB="0">
                        <a:blipFill>
                          <a:blip r:embed="rId2"/>
                          <a:stretch>
                            <a:fillRect l="-100000" t="-65354" r="-201345" b="-39685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2958" marR="32958" marT="0" marB="0">
                        <a:blipFill>
                          <a:blip r:embed="rId2"/>
                          <a:stretch>
                            <a:fillRect l="-200901" t="-65354" r="-102252" b="-39685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2958" marR="32958" marT="0" marB="0">
                        <a:blipFill>
                          <a:blip r:embed="rId2"/>
                          <a:stretch>
                            <a:fillRect l="-299552" t="-65354" r="-1794" b="-39685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498351139"/>
                      </a:ext>
                    </a:extLst>
                  </a:tr>
                  <a:tr h="773249">
                    <a:tc>
                      <a:txBody>
                        <a:bodyPr/>
                        <a:lstStyle/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>
                              <a:effectLst/>
                              <a:cs typeface="B Nazanin" panose="00000400000000000000" pitchFamily="2" charset="-78"/>
                            </a:rPr>
                            <a:t> </a:t>
                          </a:r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ct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>
                              <a:effectLst/>
                              <a:cs typeface="B Nazanin" panose="00000400000000000000" pitchFamily="2" charset="-78"/>
                            </a:rPr>
                            <a:t>متوسط</a:t>
                          </a:r>
                          <a:endParaRPr lang="en-US" sz="9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2958" marR="32958" marT="0" marB="0">
                        <a:blipFill>
                          <a:blip r:embed="rId2"/>
                          <a:stretch>
                            <a:fillRect l="-100000" t="-165354" r="-201345" b="-29685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2958" marR="32958" marT="0" marB="0">
                        <a:blipFill>
                          <a:blip r:embed="rId2"/>
                          <a:stretch>
                            <a:fillRect l="-200901" t="-165354" r="-102252" b="-29685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2958" marR="32958" marT="0" marB="0">
                        <a:blipFill>
                          <a:blip r:embed="rId2"/>
                          <a:stretch>
                            <a:fillRect l="-299552" t="-165354" r="-1794" b="-29685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161362744"/>
                      </a:ext>
                    </a:extLst>
                  </a:tr>
                  <a:tr h="773249">
                    <a:tc>
                      <a:txBody>
                        <a:bodyPr/>
                        <a:lstStyle/>
                        <a:p>
                          <a:pPr marL="0" marR="0" algn="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>
                              <a:effectLst/>
                              <a:cs typeface="B Nazanin" panose="00000400000000000000" pitchFamily="2" charset="-78"/>
                            </a:rPr>
                            <a:t> </a:t>
                          </a:r>
                          <a:endParaRPr lang="en-US" sz="90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ct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>
                              <a:effectLst/>
                              <a:cs typeface="B Nazanin" panose="00000400000000000000" pitchFamily="2" charset="-78"/>
                            </a:rPr>
                            <a:t>زیاد</a:t>
                          </a:r>
                          <a:endParaRPr lang="en-US" sz="9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2958" marR="32958" marT="0" marB="0">
                        <a:blipFill>
                          <a:blip r:embed="rId2"/>
                          <a:stretch>
                            <a:fillRect l="-100000" t="-265354" r="-201345" b="-19685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2958" marR="32958" marT="0" marB="0">
                        <a:blipFill>
                          <a:blip r:embed="rId2"/>
                          <a:stretch>
                            <a:fillRect l="-200901" t="-265354" r="-102252" b="-19685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2958" marR="32958" marT="0" marB="0">
                        <a:blipFill>
                          <a:blip r:embed="rId2"/>
                          <a:stretch>
                            <a:fillRect l="-299552" t="-265354" r="-1794" b="-19685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2679739"/>
                      </a:ext>
                    </a:extLst>
                  </a:tr>
                  <a:tr h="756222">
                    <a:tc>
                      <a:txBody>
                        <a:bodyPr/>
                        <a:lstStyle/>
                        <a:p>
                          <a:pPr marL="0" marR="0" algn="ct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>
                              <a:effectLst/>
                              <a:cs typeface="B Nazanin" panose="00000400000000000000" pitchFamily="2" charset="-78"/>
                            </a:rPr>
                            <a:t>تمام بار</a:t>
                          </a:r>
                          <a:endParaRPr lang="en-US" sz="9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2958" marR="32958" marT="0" marB="0">
                        <a:blipFill>
                          <a:blip r:embed="rId2"/>
                          <a:stretch>
                            <a:fillRect l="-100000" t="-374194" r="-201345" b="-10161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2958" marR="32958" marT="0" marB="0">
                        <a:blipFill>
                          <a:blip r:embed="rId2"/>
                          <a:stretch>
                            <a:fillRect l="-200901" t="-374194" r="-102252" b="-10161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2958" marR="32958" marT="0" marB="0">
                        <a:blipFill>
                          <a:blip r:embed="rId2"/>
                          <a:stretch>
                            <a:fillRect l="-299552" t="-374194" r="-1794" b="-10161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703978200"/>
                      </a:ext>
                    </a:extLst>
                  </a:tr>
                  <a:tr h="756031">
                    <a:tc>
                      <a:txBody>
                        <a:bodyPr/>
                        <a:lstStyle/>
                        <a:p>
                          <a:pPr marL="0" marR="0" algn="ct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 dirty="0">
                              <a:effectLst/>
                              <a:cs typeface="B Nazanin" panose="00000400000000000000" pitchFamily="2" charset="-78"/>
                            </a:rPr>
                            <a:t> </a:t>
                          </a:r>
                          <a:endParaRPr lang="en-US" sz="900" dirty="0">
                            <a:effectLst/>
                            <a:cs typeface="B Nazanin" panose="00000400000000000000" pitchFamily="2" charset="-78"/>
                          </a:endParaRPr>
                        </a:p>
                        <a:p>
                          <a:pPr marL="0" marR="0" algn="ctr" rtl="1">
                            <a:lnSpc>
                              <a:spcPct val="107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fa-IR" sz="1100" dirty="0">
                              <a:effectLst/>
                              <a:cs typeface="B Nazanin" panose="00000400000000000000" pitchFamily="2" charset="-78"/>
                            </a:rPr>
                            <a:t>گشتاور ترمزی</a:t>
                          </a:r>
                          <a:endParaRPr lang="en-US" sz="9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B Nazanin" panose="00000400000000000000" pitchFamily="2" charset="-78"/>
                          </a:endParaRPr>
                        </a:p>
                      </a:txBody>
                      <a:tcPr marL="32958" marR="32958" marT="0" marB="0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2958" marR="32958" marT="0" marB="0">
                        <a:blipFill>
                          <a:blip r:embed="rId2"/>
                          <a:stretch>
                            <a:fillRect l="-100000" t="-474194" r="-201345" b="-161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2958" marR="32958" marT="0" marB="0">
                        <a:blipFill>
                          <a:blip r:embed="rId2"/>
                          <a:stretch>
                            <a:fillRect l="-200901" t="-474194" r="-102252" b="-161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32958" marR="32958" marT="0" marB="0">
                        <a:blipFill>
                          <a:blip r:embed="rId2"/>
                          <a:stretch>
                            <a:fillRect l="-299552" t="-474194" r="-1794" b="-161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73161414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56768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ar-SA" b="1" dirty="0">
                <a:cs typeface="B Nazanin" panose="00000400000000000000" pitchFamily="2" charset="-78"/>
              </a:rPr>
              <a:t>طراحی توان موتور احتراق </a:t>
            </a:r>
            <a:r>
              <a:rPr lang="ar-SA" b="1" dirty="0" smtClean="0">
                <a:cs typeface="B Nazanin" panose="00000400000000000000" pitchFamily="2" charset="-78"/>
              </a:rPr>
              <a:t>داخلی</a:t>
            </a:r>
            <a:endParaRPr lang="en-US" dirty="0">
              <a:cs typeface="B Nazanin" panose="000004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245107" y="2423195"/>
                <a:ext cx="8761411" cy="4106393"/>
              </a:xfrm>
            </p:spPr>
            <p:txBody>
              <a:bodyPr>
                <a:normAutofit lnSpcReduction="10000"/>
              </a:bodyPr>
              <a:lstStyle/>
              <a:p>
                <a:pPr algn="r" rtl="1">
                  <a:lnSpc>
                    <a:spcPct val="150000"/>
                  </a:lnSpc>
                </a:pPr>
                <a:r>
                  <a:rPr lang="fa-IR" sz="2000" b="1" dirty="0" smtClean="0">
                    <a:cs typeface="B Nazanin" panose="00000400000000000000" pitchFamily="2" charset="-78"/>
                  </a:rPr>
                  <a:t>موتور احتراق داخلی باید توان </a:t>
                </a:r>
                <a:r>
                  <a:rPr lang="fa-IR" sz="2000" b="1" dirty="0">
                    <a:cs typeface="B Nazanin" panose="00000400000000000000" pitchFamily="2" charset="-78"/>
                  </a:rPr>
                  <a:t>مورد نیاز برای حرکت در جاده را با شیب ملایم 5 درصدو سرعت ثابت 120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𝒌𝒎</m:t>
                        </m:r>
                      </m:num>
                      <m:den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𝒉</m:t>
                        </m:r>
                      </m:den>
                    </m:f>
                  </m:oMath>
                </a14:m>
                <a:r>
                  <a:rPr lang="fa-IR" sz="2000" b="1" dirty="0" smtClean="0">
                    <a:cs typeface="B Nazanin" panose="00000400000000000000" pitchFamily="2" charset="-78"/>
                  </a:rPr>
                  <a:t>را تامین کند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𝑷</m:t>
                        </m:r>
                      </m:e>
                      <m:sub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𝒆</m:t>
                        </m:r>
                      </m:sub>
                    </m:sSub>
                    <m:r>
                      <a:rPr lang="en-US" sz="2000" b="1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𝟒𝟐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𝒌𝒘</m:t>
                    </m:r>
                  </m:oMath>
                </a14:m>
                <a:endParaRPr lang="en-US" sz="2000" b="1" dirty="0">
                  <a:cs typeface="B Nazanin" panose="00000400000000000000" pitchFamily="2" charset="-78"/>
                </a:endParaRPr>
              </a:p>
              <a:p>
                <a:pPr algn="r" rtl="1">
                  <a:lnSpc>
                    <a:spcPct val="150000"/>
                  </a:lnSpc>
                </a:pPr>
                <a:r>
                  <a:rPr lang="fa-IR" sz="2000" b="1" dirty="0">
                    <a:cs typeface="B Nazanin" panose="00000400000000000000" pitchFamily="2" charset="-78"/>
                  </a:rPr>
                  <a:t>توان لازم برای حرکت در جاده بدون شیب و با سرعت 180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𝒌𝒎</m:t>
                        </m:r>
                      </m:num>
                      <m:den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𝒉</m:t>
                        </m:r>
                      </m:den>
                    </m:f>
                  </m:oMath>
                </a14:m>
                <a:r>
                  <a:rPr lang="fa-IR" sz="2000" b="1" dirty="0">
                    <a:cs typeface="B Nazanin" panose="00000400000000000000" pitchFamily="2" charset="-78"/>
                  </a:rPr>
                  <a:t>برابر است </a:t>
                </a:r>
                <a:r>
                  <a:rPr lang="fa-IR" sz="2000" b="1" dirty="0" smtClean="0">
                    <a:cs typeface="B Nazanin" panose="00000400000000000000" pitchFamily="2" charset="-78"/>
                  </a:rPr>
                  <a:t>با</a:t>
                </a:r>
                <a:r>
                  <a:rPr lang="fa-IR" sz="2000" b="1" dirty="0">
                    <a:cs typeface="B Nazanin" panose="00000400000000000000" pitchFamily="2" charset="-78"/>
                  </a:rPr>
                  <a:t>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𝑷</m:t>
                        </m:r>
                      </m:e>
                      <m:sub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𝒆</m:t>
                        </m:r>
                      </m:sub>
                    </m:sSub>
                    <m:r>
                      <a:rPr lang="en-US" sz="2000" b="1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𝟔𝟔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𝒌𝒘</m:t>
                    </m:r>
                  </m:oMath>
                </a14:m>
                <a:endParaRPr lang="en-US" sz="2000" b="1" dirty="0">
                  <a:cs typeface="B Nazanin" panose="00000400000000000000" pitchFamily="2" charset="-78"/>
                </a:endParaRPr>
              </a:p>
              <a:p>
                <a:pPr algn="r" rtl="1">
                  <a:lnSpc>
                    <a:spcPct val="150000"/>
                  </a:lnSpc>
                </a:pPr>
                <a:r>
                  <a:rPr lang="fa-IR" sz="2000" b="1" dirty="0" smtClean="0">
                    <a:cs typeface="B Nazanin" panose="00000400000000000000" pitchFamily="2" charset="-78"/>
                  </a:rPr>
                  <a:t>توان </a:t>
                </a:r>
                <a:r>
                  <a:rPr lang="fa-IR" sz="2000" b="1" dirty="0">
                    <a:cs typeface="B Nazanin" panose="00000400000000000000" pitchFamily="2" charset="-78"/>
                  </a:rPr>
                  <a:t>میانگین مقاوم سیکل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𝑷</m:t>
                        </m:r>
                      </m:e>
                      <m:sub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𝒂𝒗𝒆</m:t>
                        </m:r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𝒄𝒚𝒄</m:t>
                        </m:r>
                      </m:sub>
                    </m:sSub>
                    <m:r>
                      <a:rPr lang="en-US" sz="2000" b="1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𝟓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𝟐𝟕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𝒌𝑾</m:t>
                    </m:r>
                  </m:oMath>
                </a14:m>
                <a:endParaRPr lang="en-US" sz="2000" b="1" dirty="0">
                  <a:cs typeface="B Nazanin" panose="00000400000000000000" pitchFamily="2" charset="-78"/>
                </a:endParaRPr>
              </a:p>
              <a:p>
                <a:pPr algn="r" rtl="1">
                  <a:lnSpc>
                    <a:spcPct val="150000"/>
                  </a:lnSpc>
                </a:pPr>
                <a:r>
                  <a:rPr lang="fa-IR" sz="2000" b="1" dirty="0" smtClean="0">
                    <a:cs typeface="B Nazanin" panose="00000400000000000000" pitchFamily="2" charset="-78"/>
                  </a:rPr>
                  <a:t>توان </a:t>
                </a:r>
                <a:r>
                  <a:rPr lang="fa-IR" sz="2000" b="1" dirty="0">
                    <a:cs typeface="B Nazanin" panose="00000400000000000000" pitchFamily="2" charset="-78"/>
                  </a:rPr>
                  <a:t>میانگین موتور با دریچه کاملا باز با جعبه دنده چندسرعته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𝑷</m:t>
                        </m:r>
                      </m:e>
                      <m:sub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𝒂𝒗𝒆</m:t>
                        </m:r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000" b="1" i="1">
                            <a:latin typeface="Cambria Math" panose="02040503050406030204" pitchFamily="18" charset="0"/>
                          </a:rPr>
                          <m:t>𝒆𝒏𝒈</m:t>
                        </m:r>
                      </m:sub>
                    </m:sSub>
                    <m:r>
                      <a:rPr lang="en-US" sz="2000" b="1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𝟑𝟗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𝟔𝟐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000" b="1" i="1">
                        <a:latin typeface="Cambria Math" panose="02040503050406030204" pitchFamily="18" charset="0"/>
                      </a:rPr>
                      <m:t>𝒌𝑾</m:t>
                    </m:r>
                  </m:oMath>
                </a14:m>
                <a:endParaRPr lang="en-US" sz="2000" b="1" dirty="0">
                  <a:cs typeface="B Nazanin" panose="00000400000000000000" pitchFamily="2" charset="-78"/>
                </a:endParaRPr>
              </a:p>
              <a:p>
                <a:pPr algn="r" rtl="1">
                  <a:lnSpc>
                    <a:spcPct val="150000"/>
                  </a:lnSpc>
                </a:pPr>
                <a:r>
                  <a:rPr lang="fa-IR" sz="2000" b="1" dirty="0" smtClean="0">
                    <a:cs typeface="B Nazanin" panose="00000400000000000000" pitchFamily="2" charset="-78"/>
                  </a:rPr>
                  <a:t>به دنبال مباحث مالکیت </a:t>
                </a:r>
                <a:r>
                  <a:rPr lang="fa-IR" sz="2000" b="1" dirty="0">
                    <a:cs typeface="B Nazanin" panose="00000400000000000000" pitchFamily="2" charset="-78"/>
                  </a:rPr>
                  <a:t>موتور، همان موتور </a:t>
                </a:r>
                <a:r>
                  <a:rPr lang="en-US" sz="2000" b="1" dirty="0">
                    <a:cs typeface="B Nazanin" panose="00000400000000000000" pitchFamily="2" charset="-78"/>
                  </a:rPr>
                  <a:t>EF7</a:t>
                </a:r>
                <a:r>
                  <a:rPr lang="fa-IR" sz="2000" b="1" dirty="0">
                    <a:cs typeface="B Nazanin" panose="00000400000000000000" pitchFamily="2" charset="-78"/>
                  </a:rPr>
                  <a:t> برای خودروی جدید انتخاب می </a:t>
                </a:r>
                <a:r>
                  <a:rPr lang="fa-IR" sz="2000" b="1" dirty="0" smtClean="0">
                    <a:cs typeface="B Nazanin" panose="00000400000000000000" pitchFamily="2" charset="-78"/>
                  </a:rPr>
                  <a:t>شود که توان کافی را برای موارد بالا دارد.</a:t>
                </a:r>
                <a:endParaRPr lang="en-US" sz="2000" b="1" dirty="0">
                  <a:cs typeface="B Nazanin" panose="00000400000000000000" pitchFamily="2" charset="-78"/>
                </a:endParaRPr>
              </a:p>
              <a:p>
                <a:pPr algn="r" rtl="1">
                  <a:lnSpc>
                    <a:spcPct val="150000"/>
                  </a:lnSpc>
                </a:pPr>
                <a:endParaRPr lang="en-US" sz="2000" b="1" dirty="0">
                  <a:cs typeface="B Nazanin" panose="00000400000000000000" pitchFamily="2" charset="-78"/>
                </a:endParaRPr>
              </a:p>
              <a:p>
                <a:pPr algn="r" rtl="1">
                  <a:lnSpc>
                    <a:spcPct val="150000"/>
                  </a:lnSpc>
                </a:pPr>
                <a:endParaRPr lang="en-US" sz="2000" b="1" dirty="0">
                  <a:cs typeface="B Nazanin" panose="00000400000000000000" pitchFamily="2" charset="-78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245107" y="2423195"/>
                <a:ext cx="8761411" cy="4106393"/>
              </a:xfrm>
              <a:blipFill>
                <a:blip r:embed="rId2"/>
                <a:stretch>
                  <a:fillRect r="-418" b="-11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03870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تهیه نقشه عملکرد موتور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4889" y="2603500"/>
            <a:ext cx="5228823" cy="3416300"/>
          </a:xfrm>
        </p:spPr>
        <p:txBody>
          <a:bodyPr>
            <a:normAutofit/>
          </a:bodyPr>
          <a:lstStyle/>
          <a:p>
            <a:pPr algn="r" rtl="1"/>
            <a:r>
              <a:rPr lang="ar-SA" b="1" dirty="0" smtClean="0">
                <a:cs typeface="B Nazanin" panose="00000400000000000000" pitchFamily="2" charset="-78"/>
              </a:rPr>
              <a:t>اطلاعات </a:t>
            </a:r>
            <a:r>
              <a:rPr lang="ar-SA" b="1" dirty="0">
                <a:cs typeface="B Nazanin" panose="00000400000000000000" pitchFamily="2" charset="-78"/>
              </a:rPr>
              <a:t>نقشه ای به سختی منتشر می شود و پس از جستجوی بسیار دست </a:t>
            </a:r>
            <a:r>
              <a:rPr lang="ar-SA" b="1" dirty="0" smtClean="0">
                <a:cs typeface="B Nazanin" panose="00000400000000000000" pitchFamily="2" charset="-78"/>
              </a:rPr>
              <a:t>نیامد</a:t>
            </a:r>
            <a:endParaRPr lang="fa-IR" b="1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b="1" dirty="0" smtClean="0">
                <a:cs typeface="B Nazanin" panose="00000400000000000000" pitchFamily="2" charset="-78"/>
              </a:rPr>
              <a:t>فقط </a:t>
            </a:r>
            <a:r>
              <a:rPr lang="ar-SA" b="1" dirty="0" smtClean="0">
                <a:cs typeface="B Nazanin" panose="00000400000000000000" pitchFamily="2" charset="-78"/>
              </a:rPr>
              <a:t>مقدار </a:t>
            </a:r>
            <a:r>
              <a:rPr lang="ar-SA" b="1" dirty="0">
                <a:cs typeface="B Nazanin" panose="00000400000000000000" pitchFamily="2" charset="-78"/>
              </a:rPr>
              <a:t>مصرف سوخت مخصوص موتور </a:t>
            </a:r>
            <a:r>
              <a:rPr lang="en-US" b="1" dirty="0">
                <a:cs typeface="B Nazanin" panose="00000400000000000000" pitchFamily="2" charset="-78"/>
              </a:rPr>
              <a:t>EF7</a:t>
            </a:r>
            <a:r>
              <a:rPr lang="fa-IR" b="1" dirty="0">
                <a:cs typeface="B Nazanin" panose="00000400000000000000" pitchFamily="2" charset="-78"/>
              </a:rPr>
              <a:t> در نقاط تمام بار بدست </a:t>
            </a:r>
            <a:r>
              <a:rPr lang="fa-IR" b="1" dirty="0" smtClean="0">
                <a:cs typeface="B Nazanin" panose="00000400000000000000" pitchFamily="2" charset="-78"/>
              </a:rPr>
              <a:t>امد</a:t>
            </a:r>
          </a:p>
          <a:p>
            <a:pPr algn="r" rtl="1"/>
            <a:r>
              <a:rPr lang="fa-IR" b="1" dirty="0">
                <a:cs typeface="B Nazanin" panose="00000400000000000000" pitchFamily="2" charset="-78"/>
              </a:rPr>
              <a:t>تقریبی که زده می شود این است که نقشه مصرف سوخت یک موتور از نرم افزار </a:t>
            </a:r>
            <a:r>
              <a:rPr lang="en-US" b="1" dirty="0">
                <a:cs typeface="B Nazanin" panose="00000400000000000000" pitchFamily="2" charset="-78"/>
              </a:rPr>
              <a:t>advisor</a:t>
            </a:r>
            <a:r>
              <a:rPr lang="fa-IR" b="1" dirty="0">
                <a:cs typeface="B Nazanin" panose="00000400000000000000" pitchFamily="2" charset="-78"/>
              </a:rPr>
              <a:t> گرفته می شود و با توجه به نقاط تمام بار موتور </a:t>
            </a:r>
            <a:r>
              <a:rPr lang="en-US" b="1" dirty="0">
                <a:cs typeface="B Nazanin" panose="00000400000000000000" pitchFamily="2" charset="-78"/>
              </a:rPr>
              <a:t>EF7</a:t>
            </a:r>
            <a:r>
              <a:rPr lang="fa-IR" b="1" dirty="0">
                <a:cs typeface="B Nazanin" panose="00000400000000000000" pitchFamily="2" charset="-78"/>
              </a:rPr>
              <a:t> مقیاس می شود. این تقریب با استفاده از موتور </a:t>
            </a:r>
            <a:r>
              <a:rPr lang="en-US" b="1" dirty="0">
                <a:cs typeface="B Nazanin" panose="00000400000000000000" pitchFamily="2" charset="-78"/>
              </a:rPr>
              <a:t>FC_SI95</a:t>
            </a:r>
            <a:r>
              <a:rPr lang="fa-IR" b="1" dirty="0">
                <a:cs typeface="B Nazanin" panose="00000400000000000000" pitchFamily="2" charset="-78"/>
              </a:rPr>
              <a:t> </a:t>
            </a:r>
            <a:r>
              <a:rPr lang="fa-IR" b="1" dirty="0" smtClean="0">
                <a:cs typeface="B Nazanin" panose="00000400000000000000" pitchFamily="2" charset="-78"/>
              </a:rPr>
              <a:t>که </a:t>
            </a:r>
            <a:r>
              <a:rPr lang="fa-IR" b="1" dirty="0">
                <a:cs typeface="B Nazanin" panose="00000400000000000000" pitchFamily="2" charset="-78"/>
              </a:rPr>
              <a:t>می تواند رفتاری مشابه موتور خودرو داشته باشد زده شده است.</a:t>
            </a:r>
            <a:endParaRPr lang="en-US" b="1" dirty="0">
              <a:cs typeface="B Nazanin" panose="00000400000000000000" pitchFamily="2" charset="-78"/>
            </a:endParaRPr>
          </a:p>
          <a:p>
            <a:pPr algn="r" rtl="1"/>
            <a:endParaRPr lang="en-US" b="1" dirty="0">
              <a:cs typeface="B Nazanin" panose="00000400000000000000" pitchFamily="2" charset="-78"/>
            </a:endParaRPr>
          </a:p>
          <a:p>
            <a:pPr algn="r" rtl="1"/>
            <a:endParaRPr lang="en-US" b="1" dirty="0">
              <a:cs typeface="B Nazanin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460" y="2516222"/>
            <a:ext cx="5864860" cy="3590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921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85645" y="2603500"/>
            <a:ext cx="5731099" cy="3416300"/>
          </a:xfrm>
        </p:spPr>
        <p:txBody>
          <a:bodyPr/>
          <a:lstStyle/>
          <a:p>
            <a:pPr algn="r" rtl="1"/>
            <a:r>
              <a:rPr lang="fa-IR" b="1" dirty="0">
                <a:cs typeface="B Nazanin" panose="00000400000000000000" pitchFamily="2" charset="-78"/>
              </a:rPr>
              <a:t>برای ناحیه بندی گشتاور موتور از نقشه مصرف سوخت استفاده می شود. </a:t>
            </a:r>
            <a:endParaRPr lang="fa-IR" b="1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b="1" dirty="0" smtClean="0">
                <a:cs typeface="B Nazanin" panose="00000400000000000000" pitchFamily="2" charset="-78"/>
              </a:rPr>
              <a:t>با </a:t>
            </a:r>
            <a:r>
              <a:rPr lang="fa-IR" b="1" dirty="0">
                <a:cs typeface="B Nazanin" panose="00000400000000000000" pitchFamily="2" charset="-78"/>
              </a:rPr>
              <a:t>استفاده از فرمول گشتاور برحسب زاویه دریچه گاز ذکر شده در کتاب دکتر مشهدی مقدار گشتاور موتور در حالات کم بار بدست می </a:t>
            </a:r>
            <a:r>
              <a:rPr lang="fa-IR" b="1" dirty="0" smtClean="0">
                <a:cs typeface="B Nazanin" panose="00000400000000000000" pitchFamily="2" charset="-78"/>
              </a:rPr>
              <a:t>آید</a:t>
            </a:r>
          </a:p>
          <a:p>
            <a:pPr algn="r" rtl="1"/>
            <a:r>
              <a:rPr lang="fa-IR" b="1" dirty="0">
                <a:cs typeface="B Nazanin" panose="00000400000000000000" pitchFamily="2" charset="-78"/>
              </a:rPr>
              <a:t>در شکل </a:t>
            </a:r>
            <a:r>
              <a:rPr lang="fa-IR" b="1" dirty="0" smtClean="0">
                <a:cs typeface="B Nazanin" panose="00000400000000000000" pitchFamily="2" charset="-78"/>
              </a:rPr>
              <a:t>روبرو </a:t>
            </a:r>
            <a:r>
              <a:rPr lang="fa-IR" b="1" dirty="0">
                <a:cs typeface="B Nazanin" panose="00000400000000000000" pitchFamily="2" charset="-78"/>
              </a:rPr>
              <a:t>گشتاور را در سه حالت گشتاور کم، متوسط، زیاد و تمام بار مشاهده می شود که به ترتیب زاویه دریچه گاز 10، 20، 40 و 90 درجه است.</a:t>
            </a:r>
            <a:endParaRPr lang="en-US" b="1" dirty="0">
              <a:cs typeface="B Nazanin" panose="00000400000000000000" pitchFamily="2" charset="-78"/>
            </a:endParaRPr>
          </a:p>
          <a:p>
            <a:pPr algn="r" rtl="1"/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تهیه نقشه عملکرد موتور</a:t>
            </a: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97" y="2603500"/>
            <a:ext cx="4938395" cy="3698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183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محاسبه شتاب گیری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7307" y="2603500"/>
            <a:ext cx="6078828" cy="3416300"/>
          </a:xfrm>
        </p:spPr>
        <p:txBody>
          <a:bodyPr/>
          <a:lstStyle/>
          <a:p>
            <a:pPr algn="r" rtl="1"/>
            <a:r>
              <a:rPr lang="fa-IR" b="1" dirty="0">
                <a:cs typeface="B Nazanin" panose="00000400000000000000" pitchFamily="2" charset="-78"/>
              </a:rPr>
              <a:t>فرآیند شتاب گیری خودروی پایه در نرم افزار </a:t>
            </a:r>
            <a:r>
              <a:rPr lang="en-US" b="1" dirty="0">
                <a:cs typeface="B Nazanin" panose="00000400000000000000" pitchFamily="2" charset="-78"/>
              </a:rPr>
              <a:t>MATLAB</a:t>
            </a:r>
            <a:r>
              <a:rPr lang="fa-IR" b="1" dirty="0">
                <a:cs typeface="B Nazanin" panose="00000400000000000000" pitchFamily="2" charset="-78"/>
              </a:rPr>
              <a:t> شبیه سازی می </a:t>
            </a:r>
            <a:r>
              <a:rPr lang="fa-IR" b="1" dirty="0" smtClean="0">
                <a:cs typeface="B Nazanin" panose="00000400000000000000" pitchFamily="2" charset="-78"/>
              </a:rPr>
              <a:t>شود</a:t>
            </a:r>
          </a:p>
          <a:p>
            <a:pPr algn="r" rtl="1"/>
            <a:r>
              <a:rPr lang="fa-IR" b="1" dirty="0" smtClean="0">
                <a:cs typeface="B Nazanin" panose="00000400000000000000" pitchFamily="2" charset="-78"/>
              </a:rPr>
              <a:t> </a:t>
            </a:r>
            <a:r>
              <a:rPr lang="fa-IR" b="1" dirty="0">
                <a:cs typeface="B Nazanin" panose="00000400000000000000" pitchFamily="2" charset="-78"/>
              </a:rPr>
              <a:t>با این اطلاعات خودروی پایه چه شتابی دارد و بعد از آن شتاب خودروی جدید محاسبه شود.</a:t>
            </a:r>
            <a:endParaRPr lang="en-US" b="1" dirty="0">
              <a:cs typeface="B Nazanin" panose="00000400000000000000" pitchFamily="2" charset="-78"/>
            </a:endParaRPr>
          </a:p>
          <a:p>
            <a:pPr algn="r" rtl="1"/>
            <a:r>
              <a:rPr lang="fa-IR" b="1" dirty="0">
                <a:cs typeface="B Nazanin" panose="00000400000000000000" pitchFamily="2" charset="-78"/>
              </a:rPr>
              <a:t>در هر لحظه نیروی مقاوم و نیروی پیشران محاسبه و از آن شتاب محاسبه می شود. سپس با استفاده از روابط حرکت زمان رسیدن به سرعت مورد نظر بدست می آید</a:t>
            </a:r>
            <a:r>
              <a:rPr lang="fa-IR" b="1" dirty="0" smtClean="0">
                <a:cs typeface="B Nazanin" panose="00000400000000000000" pitchFamily="2" charset="-78"/>
              </a:rPr>
              <a:t>.</a:t>
            </a:r>
          </a:p>
          <a:p>
            <a:pPr algn="r" rtl="1"/>
            <a:endParaRPr lang="fa-IR" b="1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b="1" dirty="0">
                <a:cs typeface="B Nazanin" panose="00000400000000000000" pitchFamily="2" charset="-78"/>
              </a:rPr>
              <a:t>شتاب صفر تا صد محاسبه </a:t>
            </a:r>
            <a:r>
              <a:rPr lang="fa-IR" b="1" dirty="0" smtClean="0">
                <a:cs typeface="B Nazanin" panose="00000400000000000000" pitchFamily="2" charset="-78"/>
              </a:rPr>
              <a:t>شده برای خودروی دنا : </a:t>
            </a:r>
            <a:r>
              <a:rPr lang="fa-IR" b="1" dirty="0">
                <a:cs typeface="B Nazanin" panose="00000400000000000000" pitchFamily="2" charset="-78"/>
              </a:rPr>
              <a:t>11.48 ثانیه</a:t>
            </a:r>
            <a:endParaRPr lang="en-US" b="1" dirty="0" smtClean="0">
              <a:cs typeface="B Nazanin" panose="00000400000000000000" pitchFamily="2" charset="-78"/>
            </a:endParaRPr>
          </a:p>
          <a:p>
            <a:pPr algn="r"/>
            <a:endParaRPr lang="en-US" b="1" dirty="0">
              <a:cs typeface="B Nazanin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549" y="2776292"/>
            <a:ext cx="4568758" cy="3243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160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شتاب خودروی جدید</a:t>
            </a:r>
            <a:endParaRPr lang="en-US" dirty="0">
              <a:cs typeface="B Nazanin" panose="000004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algn="r" rtl="1"/>
                <a:r>
                  <a:rPr lang="fa-IR" b="1" dirty="0" smtClean="0">
                    <a:cs typeface="B Nazanin" panose="00000400000000000000" pitchFamily="2" charset="-78"/>
                  </a:rPr>
                  <a:t>از خودروی </a:t>
                </a:r>
                <a:r>
                  <a:rPr lang="fa-IR" b="1" dirty="0">
                    <a:cs typeface="B Nazanin" panose="00000400000000000000" pitchFamily="2" charset="-78"/>
                  </a:rPr>
                  <a:t>جدید  </a:t>
                </a:r>
                <a:r>
                  <a:rPr lang="fa-IR" b="1" dirty="0" smtClean="0">
                    <a:cs typeface="B Nazanin" panose="00000400000000000000" pitchFamily="2" charset="-78"/>
                  </a:rPr>
                  <a:t>انتظارمی رود شتاب </a:t>
                </a:r>
                <a:r>
                  <a:rPr lang="fa-IR" b="1" dirty="0">
                    <a:cs typeface="B Nazanin" panose="00000400000000000000" pitchFamily="2" charset="-78"/>
                  </a:rPr>
                  <a:t>صفر تا صد برابر 8.5 ثانیه داشته باشد.</a:t>
                </a:r>
                <a:endParaRPr lang="en-US" b="1" dirty="0">
                  <a:cs typeface="B Nazanin" panose="00000400000000000000" pitchFamily="2" charset="-78"/>
                </a:endParaRPr>
              </a:p>
              <a:p>
                <a:pPr algn="r" rtl="1"/>
                <a:r>
                  <a:rPr lang="fa-IR" b="1" dirty="0">
                    <a:cs typeface="B Nazanin" panose="00000400000000000000" pitchFamily="2" charset="-78"/>
                  </a:rPr>
                  <a:t>با اضافه کردن گشتاور موتور الکتریکی به گشتاور موتور احتراق داخلی محاسبه شتاب خودروی جدید انجام می شود</a:t>
                </a:r>
                <a:r>
                  <a:rPr lang="fa-IR" b="1" dirty="0" smtClean="0">
                    <a:cs typeface="B Nazanin" panose="00000400000000000000" pitchFamily="2" charset="-78"/>
                  </a:rPr>
                  <a:t>.</a:t>
                </a:r>
              </a:p>
              <a:p>
                <a:pPr algn="r" rtl="1"/>
                <a:r>
                  <a:rPr lang="fa-IR" b="1" dirty="0" smtClean="0">
                    <a:cs typeface="B Nazanin" panose="00000400000000000000" pitchFamily="2" charset="-78"/>
                  </a:rPr>
                  <a:t>توان مورد نیاز موتور الکتریکی</a:t>
                </a:r>
                <a:endParaRPr lang="en-US" b="1" dirty="0">
                  <a:cs typeface="B Nazanin" panose="00000400000000000000" pitchFamily="2" charset="-78"/>
                </a:endParaRPr>
              </a:p>
              <a:p>
                <a:pPr algn="r" rtl="1"/>
                <a:r>
                  <a:rPr lang="fa-IR" b="1" dirty="0">
                    <a:cs typeface="B Nazanin" panose="00000400000000000000" pitchFamily="2" charset="-78"/>
                  </a:rPr>
                  <a:t>برای نسبت سرعت 2: </a:t>
                </a:r>
                <a:r>
                  <a:rPr lang="fa-IR" b="1" dirty="0" smtClean="0">
                    <a:cs typeface="B Nazanin" panose="00000400000000000000" pitchFamily="2" charset="-78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𝑷</m:t>
                        </m:r>
                      </m:e>
                      <m:sub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𝒎</m:t>
                        </m:r>
                      </m:sub>
                    </m:sSub>
                    <m:r>
                      <a:rPr lang="en-US" b="1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1" i="1">
                        <a:latin typeface="Cambria Math" panose="02040503050406030204" pitchFamily="18" charset="0"/>
                      </a:rPr>
                      <m:t>𝟏𝟗</m:t>
                    </m:r>
                    <m:r>
                      <a:rPr lang="en-US" b="1" i="1"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b="1" i="1">
                        <a:latin typeface="Cambria Math" panose="02040503050406030204" pitchFamily="18" charset="0"/>
                      </a:rPr>
                      <m:t>𝟓</m:t>
                    </m:r>
                    <m:r>
                      <a:rPr lang="en-US" b="1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b="1" i="1">
                        <a:latin typeface="Cambria Math" panose="02040503050406030204" pitchFamily="18" charset="0"/>
                      </a:rPr>
                      <m:t>𝒌𝒘</m:t>
                    </m:r>
                  </m:oMath>
                </a14:m>
                <a:endParaRPr lang="en-US" b="1" dirty="0">
                  <a:cs typeface="B Nazanin" panose="00000400000000000000" pitchFamily="2" charset="-78"/>
                </a:endParaRPr>
              </a:p>
              <a:p>
                <a:pPr algn="r" rtl="1"/>
                <a:r>
                  <a:rPr lang="fa-IR" b="1" dirty="0">
                    <a:cs typeface="B Nazanin" panose="00000400000000000000" pitchFamily="2" charset="-78"/>
                  </a:rPr>
                  <a:t>برای نسبت سرعت 4: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𝑷</m:t>
                        </m:r>
                      </m:e>
                      <m:sub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𝒎</m:t>
                        </m:r>
                      </m:sub>
                    </m:sSub>
                    <m:r>
                      <a:rPr lang="en-US" b="1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1" i="1">
                        <a:latin typeface="Cambria Math" panose="02040503050406030204" pitchFamily="18" charset="0"/>
                      </a:rPr>
                      <m:t>𝟏𝟖</m:t>
                    </m:r>
                    <m:r>
                      <a:rPr lang="en-US" b="1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b="1" i="1">
                        <a:latin typeface="Cambria Math" panose="02040503050406030204" pitchFamily="18" charset="0"/>
                      </a:rPr>
                      <m:t>𝒌𝒘</m:t>
                    </m:r>
                  </m:oMath>
                </a14:m>
                <a:endParaRPr lang="en-US" b="1" dirty="0">
                  <a:cs typeface="B Nazanin" panose="00000400000000000000" pitchFamily="2" charset="-78"/>
                </a:endParaRPr>
              </a:p>
              <a:p>
                <a:pPr algn="r" rtl="1"/>
                <a:r>
                  <a:rPr lang="fa-IR" b="1" dirty="0">
                    <a:cs typeface="B Nazanin" panose="00000400000000000000" pitchFamily="2" charset="-78"/>
                  </a:rPr>
                  <a:t>برای نسبت سرعت 6: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𝑷</m:t>
                        </m:r>
                      </m:e>
                      <m:sub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𝒎</m:t>
                        </m:r>
                      </m:sub>
                    </m:sSub>
                    <m:r>
                      <a:rPr lang="en-US" b="1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1" i="1">
                        <a:latin typeface="Cambria Math" panose="02040503050406030204" pitchFamily="18" charset="0"/>
                      </a:rPr>
                      <m:t>𝟏𝟕</m:t>
                    </m:r>
                    <m:r>
                      <a:rPr lang="en-US" b="1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b="1" i="1">
                        <a:latin typeface="Cambria Math" panose="02040503050406030204" pitchFamily="18" charset="0"/>
                      </a:rPr>
                      <m:t>𝒌𝒘</m:t>
                    </m:r>
                  </m:oMath>
                </a14:m>
                <a:endParaRPr lang="en-US" b="1" dirty="0">
                  <a:cs typeface="B Nazanin" panose="00000400000000000000" pitchFamily="2" charset="-78"/>
                </a:endParaRPr>
              </a:p>
              <a:p>
                <a:pPr algn="r"/>
                <a:endParaRPr lang="en-US" b="1" dirty="0">
                  <a:cs typeface="B Nazanin" panose="00000400000000000000" pitchFamily="2" charset="-78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417" t="-357" r="-20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7029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805" y="2483882"/>
            <a:ext cx="5509288" cy="407146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ar-SA" b="1" dirty="0">
                <a:cs typeface="B Nazanin" panose="00000400000000000000" pitchFamily="2" charset="-78"/>
              </a:rPr>
              <a:t>طراحی</a:t>
            </a:r>
            <a:r>
              <a:rPr lang="ar-SA" dirty="0">
                <a:cs typeface="B Nazanin" panose="00000400000000000000" pitchFamily="2" charset="-78"/>
              </a:rPr>
              <a:t> </a:t>
            </a:r>
            <a:r>
              <a:rPr lang="ar-SA" b="1" dirty="0" smtClean="0">
                <a:cs typeface="B Nazanin" panose="00000400000000000000" pitchFamily="2" charset="-78"/>
              </a:rPr>
              <a:t>مات</a:t>
            </a:r>
            <a:endParaRPr lang="en-US" dirty="0">
              <a:cs typeface="B Nazanin" panose="000004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087155" y="2603500"/>
                <a:ext cx="6516710" cy="4254500"/>
              </a:xfrm>
            </p:spPr>
            <p:txBody>
              <a:bodyPr>
                <a:noAutofit/>
              </a:bodyPr>
              <a:lstStyle/>
              <a:p>
                <a:pPr algn="r" rtl="1"/>
                <a:r>
                  <a:rPr lang="ar-SA" b="1" dirty="0">
                    <a:cs typeface="B Nazanin" panose="00000400000000000000" pitchFamily="2" charset="-78"/>
                  </a:rPr>
                  <a:t>ظرفیت توان </a:t>
                </a:r>
                <a:r>
                  <a:rPr lang="ar-SA" b="1" dirty="0" smtClean="0">
                    <a:cs typeface="B Nazanin" panose="00000400000000000000" pitchFamily="2" charset="-78"/>
                  </a:rPr>
                  <a:t>مات</a:t>
                </a:r>
                <a:endParaRPr lang="en-US" b="1" dirty="0">
                  <a:cs typeface="B Nazanin" panose="00000400000000000000" pitchFamily="2" charset="-78"/>
                </a:endParaRPr>
              </a:p>
              <a:p>
                <a:pPr algn="r" rtl="1"/>
                <a:r>
                  <a:rPr lang="fa-IR" b="1" dirty="0">
                    <a:cs typeface="B Nazanin" panose="00000400000000000000" pitchFamily="2" charset="-78"/>
                  </a:rPr>
                  <a:t>فرض کرده ایم که بازده موتور 75% باشد </a:t>
                </a:r>
                <a:r>
                  <a:rPr lang="fa-IR" b="1" dirty="0" smtClean="0">
                    <a:cs typeface="B Nazanin" panose="00000400000000000000" pitchFamily="2" charset="-78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𝑷</m:t>
                        </m:r>
                      </m:e>
                      <m:sub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𝑷𝑷𝑺</m:t>
                        </m:r>
                      </m:sub>
                    </m:sSub>
                    <m:r>
                      <a:rPr lang="en-US" b="1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𝟏𝟗</m:t>
                        </m:r>
                        <m:r>
                          <a:rPr lang="en-US" b="1" i="1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𝟓</m:t>
                        </m:r>
                      </m:num>
                      <m:den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𝟎</m:t>
                        </m:r>
                        <m:r>
                          <a:rPr lang="en-US" b="1" i="1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𝟕𝟓</m:t>
                        </m:r>
                      </m:den>
                    </m:f>
                    <m:r>
                      <a:rPr lang="en-US" b="1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1" i="1">
                        <a:latin typeface="Cambria Math" panose="02040503050406030204" pitchFamily="18" charset="0"/>
                      </a:rPr>
                      <m:t>𝟐𝟔</m:t>
                    </m:r>
                    <m:r>
                      <a:rPr lang="en-US" b="1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b="1" i="1">
                        <a:latin typeface="Cambria Math" panose="02040503050406030204" pitchFamily="18" charset="0"/>
                      </a:rPr>
                      <m:t>𝒌𝒘</m:t>
                    </m:r>
                  </m:oMath>
                </a14:m>
                <a:endParaRPr lang="en-US" b="1" dirty="0">
                  <a:cs typeface="B Nazanin" panose="00000400000000000000" pitchFamily="2" charset="-78"/>
                </a:endParaRPr>
              </a:p>
              <a:p>
                <a:pPr algn="r" rtl="1"/>
                <a:r>
                  <a:rPr lang="ar-SA" b="1" dirty="0">
                    <a:cs typeface="B Nazanin" panose="00000400000000000000" pitchFamily="2" charset="-78"/>
                  </a:rPr>
                  <a:t>طراحي ظرفیت انرژي مات ارتباط </a:t>
                </a:r>
                <a:r>
                  <a:rPr lang="ar-SA" b="1" dirty="0" smtClean="0">
                    <a:cs typeface="B Nazanin" panose="00000400000000000000" pitchFamily="2" charset="-78"/>
                  </a:rPr>
                  <a:t> </a:t>
                </a:r>
                <a:r>
                  <a:rPr lang="ar-SA" b="1" dirty="0">
                    <a:cs typeface="B Nazanin" panose="00000400000000000000" pitchFamily="2" charset="-78"/>
                  </a:rPr>
                  <a:t>با مصرف انرژي الکتريکي </a:t>
                </a:r>
                <a:r>
                  <a:rPr lang="fa-IR" b="1" dirty="0" smtClean="0">
                    <a:cs typeface="B Nazanin" panose="00000400000000000000" pitchFamily="2" charset="-78"/>
                  </a:rPr>
                  <a:t>در سیکل یا شتاب گیری دارد</a:t>
                </a:r>
              </a:p>
              <a:p>
                <a:pPr algn="r" rtl="1"/>
                <a:r>
                  <a:rPr lang="ar-SA" b="1" dirty="0">
                    <a:cs typeface="B Nazanin" panose="00000400000000000000" pitchFamily="2" charset="-78"/>
                  </a:rPr>
                  <a:t>تغییرات انرژی </a:t>
                </a:r>
                <a:r>
                  <a:rPr lang="fa-IR" b="1" dirty="0" smtClean="0">
                    <a:cs typeface="B Nazanin" panose="00000400000000000000" pitchFamily="2" charset="-78"/>
                  </a:rPr>
                  <a:t>در طی سیکل </a:t>
                </a:r>
                <a:r>
                  <a:rPr lang="ar-SA" b="1" dirty="0" smtClean="0">
                    <a:cs typeface="B Nazanin" panose="00000400000000000000" pitchFamily="2" charset="-78"/>
                  </a:rPr>
                  <a:t>برابر </a:t>
                </a:r>
                <a:r>
                  <a:rPr lang="ar-SA" b="1" dirty="0">
                    <a:cs typeface="B Nazanin" panose="00000400000000000000" pitchFamily="2" charset="-78"/>
                  </a:rPr>
                  <a:t>250کیلوژول است</a:t>
                </a:r>
                <a:r>
                  <a:rPr lang="ar-SA" b="1" dirty="0" smtClean="0">
                    <a:cs typeface="B Nazanin" panose="00000400000000000000" pitchFamily="2" charset="-78"/>
                  </a:rPr>
                  <a:t>.</a:t>
                </a:r>
                <a:endParaRPr lang="fa-IR" b="1" dirty="0" smtClean="0">
                  <a:cs typeface="B Nazanin" panose="00000400000000000000" pitchFamily="2" charset="-78"/>
                </a:endParaRPr>
              </a:p>
              <a:p>
                <a:pPr algn="r" rtl="1"/>
                <a:r>
                  <a:rPr lang="ar-SA" b="1" dirty="0">
                    <a:cs typeface="B Nazanin" panose="00000400000000000000" pitchFamily="2" charset="-78"/>
                  </a:rPr>
                  <a:t>حالت شتابگیری تمام بار از سرعت صفر تا 120 کیلومتر بر ساعت برای حالت اوج توان لحاظ می </a:t>
                </a:r>
                <a:r>
                  <a:rPr lang="ar-SA" b="1" dirty="0" smtClean="0">
                    <a:cs typeface="B Nazanin" panose="00000400000000000000" pitchFamily="2" charset="-78"/>
                  </a:rPr>
                  <a:t>شود</a:t>
                </a:r>
                <a:r>
                  <a:rPr lang="fa-IR" b="1" dirty="0" smtClean="0">
                    <a:cs typeface="B Nazanin" panose="00000400000000000000" pitchFamily="2" charset="-78"/>
                  </a:rPr>
                  <a:t> که </a:t>
                </a:r>
                <a:r>
                  <a:rPr lang="ar-SA" b="1" dirty="0" smtClean="0">
                    <a:cs typeface="B Nazanin" panose="00000400000000000000" pitchFamily="2" charset="-78"/>
                  </a:rPr>
                  <a:t> </a:t>
                </a:r>
                <a:r>
                  <a:rPr lang="ar-SA" b="1" dirty="0">
                    <a:cs typeface="B Nazanin" panose="00000400000000000000" pitchFamily="2" charset="-78"/>
                  </a:rPr>
                  <a:t>موتور الکتریکی 306 کیلوژول انرژی تحویل می دهد.</a:t>
                </a:r>
                <a:endParaRPr lang="en-US" b="1" dirty="0">
                  <a:cs typeface="B Nazanin" panose="00000400000000000000" pitchFamily="2" charset="-78"/>
                </a:endParaRPr>
              </a:p>
              <a:p>
                <a:pPr algn="r" rtl="1"/>
                <a:r>
                  <a:rPr lang="ar-SA" b="1" dirty="0">
                    <a:cs typeface="B Nazanin" panose="00000400000000000000" pitchFamily="2" charset="-78"/>
                  </a:rPr>
                  <a:t>محدوده کاری مات باید بین مقادیر وضعیت شارژ 0.3 تا 0.7 باشد و در نهایت ظرفیت انرژی مات برابر خواهد بود با</a:t>
                </a:r>
                <a:r>
                  <a:rPr lang="ar-SA" b="1" dirty="0" smtClean="0">
                    <a:cs typeface="B Nazanin" panose="00000400000000000000" pitchFamily="2" charset="-78"/>
                  </a:rPr>
                  <a:t>:</a:t>
                </a:r>
                <a:r>
                  <a:rPr lang="fa-IR" b="1" dirty="0" smtClean="0">
                    <a:cs typeface="B Nazanin" panose="00000400000000000000" pitchFamily="2" charset="-78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effectLst>
                              <a:outerShdw blurRad="38100" dist="19050" dir="2700000" algn="tl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effectLst>
                              <a:outerShdw blurRad="38100" dist="19050" dir="2700000" algn="tl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𝑬</m:t>
                        </m:r>
                      </m:e>
                      <m:sub>
                        <m:r>
                          <a:rPr lang="en-US" b="1" i="1">
                            <a:effectLst>
                              <a:outerShdw blurRad="38100" dist="19050" dir="2700000" algn="tl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𝑷𝑷𝑺</m:t>
                        </m:r>
                      </m:sub>
                    </m:sSub>
                    <m:r>
                      <a:rPr lang="en-US" b="1" i="1">
                        <a:effectLst>
                          <a:outerShdw blurRad="38100" dist="19050" dir="2700000" algn="tl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1" i="1">
                        <a:effectLst>
                          <a:outerShdw blurRad="38100" dist="19050" dir="2700000" algn="tl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𝟎</m:t>
                    </m:r>
                    <m:r>
                      <a:rPr lang="en-US" b="1" i="1">
                        <a:effectLst>
                          <a:outerShdw blurRad="38100" dist="19050" dir="2700000" algn="tl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b="1" i="1">
                        <a:effectLst>
                          <a:outerShdw blurRad="38100" dist="19050" dir="2700000" algn="tl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𝟐</m:t>
                    </m:r>
                    <m:r>
                      <a:rPr lang="en-US" b="1" i="1">
                        <a:effectLst>
                          <a:outerShdw blurRad="38100" dist="19050" dir="2700000" algn="tl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b="1" i="1">
                        <a:effectLst>
                          <a:outerShdw blurRad="38100" dist="19050" dir="2700000" algn="tl">
                            <a:schemeClr val="dk1">
                              <a:alpha val="40000"/>
                            </a:schemeClr>
                          </a:outerShdw>
                        </a:effectLst>
                        <a:latin typeface="Cambria Math" panose="02040503050406030204" pitchFamily="18" charset="0"/>
                      </a:rPr>
                      <m:t>𝒌𝑾𝒉</m:t>
                    </m:r>
                  </m:oMath>
                </a14:m>
                <a:endParaRPr lang="en-US" b="1" dirty="0">
                  <a:cs typeface="B Nazanin" panose="00000400000000000000" pitchFamily="2" charset="-78"/>
                </a:endParaRPr>
              </a:p>
              <a:p>
                <a:pPr algn="r" rtl="1"/>
                <a:endParaRPr lang="en-US" b="1" dirty="0">
                  <a:cs typeface="B Nazanin" panose="00000400000000000000" pitchFamily="2" charset="-78"/>
                </a:endParaRPr>
              </a:p>
              <a:p>
                <a:pPr marL="0" indent="0" algn="r" rtl="1">
                  <a:buNone/>
                </a:pPr>
                <a:endParaRPr lang="en-US" b="1" dirty="0">
                  <a:cs typeface="B Nazanin" panose="00000400000000000000" pitchFamily="2" charset="-78"/>
                </a:endParaRPr>
              </a:p>
              <a:p>
                <a:pPr algn="r" rtl="1"/>
                <a:endParaRPr lang="en-US" b="1" dirty="0">
                  <a:cs typeface="B Nazanin" panose="00000400000000000000" pitchFamily="2" charset="-78"/>
                </a:endParaRPr>
              </a:p>
              <a:p>
                <a:pPr algn="r" rtl="1"/>
                <a:endParaRPr lang="en-US" b="1" dirty="0">
                  <a:cs typeface="B Nazanin" panose="00000400000000000000" pitchFamily="2" charset="-78"/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087155" y="2603500"/>
                <a:ext cx="6516710" cy="4254500"/>
              </a:xfrm>
              <a:blipFill>
                <a:blip r:embed="rId3"/>
                <a:stretch>
                  <a:fillRect t="-287" r="-2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45375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 dirty="0">
                <a:cs typeface="B Nazanin" panose="00000400000000000000" pitchFamily="2" charset="-78"/>
              </a:rPr>
              <a:t>محاسبه مصرف </a:t>
            </a:r>
            <a:r>
              <a:rPr lang="fa-IR" b="1" dirty="0" smtClean="0">
                <a:cs typeface="B Nazanin" panose="00000400000000000000" pitchFamily="2" charset="-78"/>
              </a:rPr>
              <a:t>سوخت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94738" y="2461833"/>
            <a:ext cx="5202699" cy="848038"/>
          </a:xfrm>
        </p:spPr>
        <p:txBody>
          <a:bodyPr/>
          <a:lstStyle/>
          <a:p>
            <a:pPr lvl="0" algn="r" rtl="1"/>
            <a:r>
              <a:rPr lang="fa-IR" b="1" dirty="0">
                <a:cs typeface="B Nazanin" panose="00000400000000000000" pitchFamily="2" charset="-78"/>
              </a:rPr>
              <a:t>محاسبه مصرف سوخت خودروی </a:t>
            </a:r>
            <a:r>
              <a:rPr lang="fa-IR" b="1" dirty="0" smtClean="0">
                <a:cs typeface="B Nazanin" panose="00000400000000000000" pitchFamily="2" charset="-78"/>
              </a:rPr>
              <a:t>پایه</a:t>
            </a:r>
            <a:endParaRPr lang="fa-IR" b="1" dirty="0">
              <a:cs typeface="B Nazanin" panose="00000400000000000000" pitchFamily="2" charset="-78"/>
            </a:endParaRPr>
          </a:p>
          <a:p>
            <a:pPr lvl="0" algn="r" rtl="1"/>
            <a:r>
              <a:rPr lang="fa-IR" b="1" dirty="0">
                <a:cs typeface="B Nazanin" panose="00000400000000000000" pitchFamily="2" charset="-78"/>
              </a:rPr>
              <a:t>مصرف سوخت محاسبه شده : 7.394 لیتر بر صد کیلومتر</a:t>
            </a:r>
            <a:endParaRPr lang="en-US" b="1" dirty="0" smtClean="0">
              <a:cs typeface="B Nazanin" panose="00000400000000000000" pitchFamily="2" charset="-78"/>
            </a:endParaRPr>
          </a:p>
          <a:p>
            <a:pPr algn="r" rtl="1"/>
            <a:endParaRPr lang="en-US" b="1" dirty="0">
              <a:cs typeface="B Nazanin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6084" y="3309871"/>
            <a:ext cx="5040006" cy="33420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220" y="3176918"/>
            <a:ext cx="4639458" cy="3475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3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 dirty="0">
                <a:cs typeface="B Nazanin" panose="00000400000000000000" pitchFamily="2" charset="-78"/>
              </a:rPr>
              <a:t>محاسبه مصرف سوخت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36904" y="2397438"/>
            <a:ext cx="5408761" cy="1324556"/>
          </a:xfrm>
        </p:spPr>
        <p:txBody>
          <a:bodyPr/>
          <a:lstStyle/>
          <a:p>
            <a:pPr lvl="0" algn="r" rtl="1"/>
            <a:r>
              <a:rPr lang="fa-IR" b="1" dirty="0">
                <a:cs typeface="B Nazanin" panose="00000400000000000000" pitchFamily="2" charset="-78"/>
              </a:rPr>
              <a:t>مصرف سوخت خودروی </a:t>
            </a:r>
            <a:r>
              <a:rPr lang="fa-IR" b="1" dirty="0" smtClean="0">
                <a:cs typeface="B Nazanin" panose="00000400000000000000" pitchFamily="2" charset="-78"/>
              </a:rPr>
              <a:t>هیبرید</a:t>
            </a:r>
          </a:p>
          <a:p>
            <a:pPr lvl="0" algn="r" rtl="1"/>
            <a:r>
              <a:rPr lang="fa-IR" b="1" dirty="0" smtClean="0">
                <a:cs typeface="B Nazanin" panose="00000400000000000000" pitchFamily="2" charset="-78"/>
              </a:rPr>
              <a:t>استراتژی </a:t>
            </a:r>
            <a:r>
              <a:rPr lang="fa-IR" b="1" dirty="0">
                <a:cs typeface="B Nazanin" panose="00000400000000000000" pitchFamily="2" charset="-78"/>
              </a:rPr>
              <a:t>کنترل در این حالت نقاط کاری موتور را بهینه می </a:t>
            </a:r>
            <a:r>
              <a:rPr lang="fa-IR" b="1" dirty="0" smtClean="0">
                <a:cs typeface="B Nazanin" panose="00000400000000000000" pitchFamily="2" charset="-78"/>
              </a:rPr>
              <a:t>کند</a:t>
            </a:r>
            <a:endParaRPr lang="en-US" b="1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b="1" dirty="0">
                <a:cs typeface="B Nazanin" panose="00000400000000000000" pitchFamily="2" charset="-78"/>
              </a:rPr>
              <a:t>مصرف سوخت محاسبه شده: 5.74 لیتر بر صد کیلومتر</a:t>
            </a:r>
            <a:endParaRPr lang="en-US" b="1" dirty="0">
              <a:cs typeface="B Nazanin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6434" y="3554568"/>
            <a:ext cx="5219231" cy="319250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5814" y="3059716"/>
            <a:ext cx="4882149" cy="3656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72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 dirty="0">
                <a:cs typeface="B Nazanin" panose="00000400000000000000" pitchFamily="2" charset="-78"/>
              </a:rPr>
              <a:t>انتخاب اجزای محرکه </a:t>
            </a:r>
            <a:r>
              <a:rPr lang="fa-IR" b="1" dirty="0" smtClean="0">
                <a:cs typeface="B Nazanin" panose="00000400000000000000" pitchFamily="2" charset="-78"/>
              </a:rPr>
              <a:t>جدید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b="1" dirty="0">
                <a:cs typeface="B Nazanin" panose="00000400000000000000" pitchFamily="2" charset="-78"/>
              </a:rPr>
              <a:t>انتخاب موتور الکتریکی</a:t>
            </a:r>
            <a:endParaRPr lang="en-US" b="1" dirty="0">
              <a:cs typeface="B Nazanin" panose="00000400000000000000" pitchFamily="2" charset="-78"/>
            </a:endParaRPr>
          </a:p>
          <a:p>
            <a:pPr algn="r" rtl="1"/>
            <a:r>
              <a:rPr lang="en-US" b="1" dirty="0">
                <a:cs typeface="B Nazanin" panose="00000400000000000000" pitchFamily="2" charset="-78"/>
              </a:rPr>
              <a:t>Voltages: 48/72V/96v</a:t>
            </a:r>
          </a:p>
          <a:p>
            <a:pPr algn="r" rtl="1"/>
            <a:r>
              <a:rPr lang="en-US" b="1" dirty="0" smtClean="0">
                <a:cs typeface="B Nazanin" panose="00000400000000000000" pitchFamily="2" charset="-78"/>
              </a:rPr>
              <a:t>Peak </a:t>
            </a:r>
            <a:r>
              <a:rPr lang="en-US" b="1" dirty="0">
                <a:cs typeface="B Nazanin" panose="00000400000000000000" pitchFamily="2" charset="-78"/>
              </a:rPr>
              <a:t>power: 22kW</a:t>
            </a:r>
          </a:p>
          <a:p>
            <a:pPr algn="r" rtl="1"/>
            <a:r>
              <a:rPr lang="en-US" b="1" dirty="0">
                <a:cs typeface="B Nazanin" panose="00000400000000000000" pitchFamily="2" charset="-78"/>
              </a:rPr>
              <a:t>Efficiency: &gt;90%</a:t>
            </a:r>
          </a:p>
          <a:p>
            <a:pPr algn="r" rtl="1"/>
            <a:r>
              <a:rPr lang="en-US" b="1" dirty="0">
                <a:cs typeface="B Nazanin" panose="00000400000000000000" pitchFamily="2" charset="-78"/>
              </a:rPr>
              <a:t>Weight: 11kgs</a:t>
            </a:r>
          </a:p>
          <a:p>
            <a:pPr algn="r" rtl="1"/>
            <a:r>
              <a:rPr lang="en-US" b="1" dirty="0" smtClean="0">
                <a:cs typeface="B Nazanin" panose="00000400000000000000" pitchFamily="2" charset="-78"/>
              </a:rPr>
              <a:t>Cooling: air or liquid cooling</a:t>
            </a:r>
          </a:p>
          <a:p>
            <a:pPr algn="r" rtl="1"/>
            <a:r>
              <a:rPr lang="fa-IR" b="1" dirty="0" smtClean="0">
                <a:cs typeface="B Nazanin" panose="00000400000000000000" pitchFamily="2" charset="-78"/>
              </a:rPr>
              <a:t>قیمت موتور </a:t>
            </a:r>
            <a:r>
              <a:rPr lang="fa-IR" b="1" dirty="0">
                <a:cs typeface="B Nazanin" panose="00000400000000000000" pitchFamily="2" charset="-78"/>
              </a:rPr>
              <a:t>1150 </a:t>
            </a:r>
            <a:r>
              <a:rPr lang="fa-IR" b="1" dirty="0" smtClean="0">
                <a:cs typeface="B Nazanin" panose="00000400000000000000" pitchFamily="2" charset="-78"/>
              </a:rPr>
              <a:t>دلار</a:t>
            </a:r>
            <a:endParaRPr lang="en-US" b="1" dirty="0">
              <a:cs typeface="B Nazanin" panose="00000400000000000000" pitchFamily="2" charset="-78"/>
            </a:endParaRPr>
          </a:p>
        </p:txBody>
      </p:sp>
      <p:pic>
        <p:nvPicPr>
          <p:cNvPr id="4" name="Picture 3" descr="C:\Users\hadi\Documents\MATLAB\hybrid project\10KW BLDC EV motor _ Electric car motor, View EV motor , goldenmotor Product Details from Golden Motor Technology Co., Ltd. on Alibaba.com_files\10KW-BLDC-EV-motor-Electric-car-motor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409" y="2892742"/>
            <a:ext cx="3828415" cy="28378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41518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 dirty="0">
                <a:cs typeface="B Nazanin" panose="00000400000000000000" pitchFamily="2" charset="-78"/>
              </a:rPr>
              <a:t>انتخاب مات(باتری</a:t>
            </a:r>
            <a:r>
              <a:rPr lang="fa-IR" b="1" dirty="0" smtClean="0">
                <a:cs typeface="B Nazanin" panose="00000400000000000000" pitchFamily="2" charset="-78"/>
              </a:rPr>
              <a:t>)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b="1" dirty="0">
                <a:cs typeface="B Nazanin" panose="00000400000000000000" pitchFamily="2" charset="-78"/>
              </a:rPr>
              <a:t>در خودروهای هیبرید و </a:t>
            </a:r>
            <a:r>
              <a:rPr lang="fa-IR" b="1" dirty="0" smtClean="0">
                <a:cs typeface="B Nazanin" panose="00000400000000000000" pitchFamily="2" charset="-78"/>
              </a:rPr>
              <a:t>در این پروژه </a:t>
            </a:r>
            <a:r>
              <a:rPr lang="fa-IR" b="1" dirty="0">
                <a:cs typeface="B Nazanin" panose="00000400000000000000" pitchFamily="2" charset="-78"/>
              </a:rPr>
              <a:t>هم مشخص </a:t>
            </a:r>
            <a:r>
              <a:rPr lang="fa-IR" b="1" dirty="0" smtClean="0">
                <a:cs typeface="B Nazanin" panose="00000400000000000000" pitchFamily="2" charset="-78"/>
              </a:rPr>
              <a:t>است که </a:t>
            </a:r>
            <a:r>
              <a:rPr lang="fa-IR" b="1" dirty="0">
                <a:cs typeface="B Nazanin" panose="00000400000000000000" pitchFamily="2" charset="-78"/>
              </a:rPr>
              <a:t>ظرفیت توان است که باتری را تعیین می </a:t>
            </a:r>
            <a:r>
              <a:rPr lang="fa-IR" b="1" dirty="0" smtClean="0">
                <a:cs typeface="B Nazanin" panose="00000400000000000000" pitchFamily="2" charset="-78"/>
              </a:rPr>
              <a:t>کند</a:t>
            </a:r>
            <a:endParaRPr lang="en-US" b="1" dirty="0">
              <a:cs typeface="B Nazanin" panose="00000400000000000000" pitchFamily="2" charset="-78"/>
            </a:endParaRPr>
          </a:p>
          <a:p>
            <a:pPr algn="r" rtl="1"/>
            <a:r>
              <a:rPr lang="fa-IR" b="1" dirty="0" smtClean="0">
                <a:cs typeface="B Nazanin" panose="00000400000000000000" pitchFamily="2" charset="-78"/>
              </a:rPr>
              <a:t>حاصلضرب </a:t>
            </a:r>
            <a:r>
              <a:rPr lang="fa-IR" b="1" dirty="0">
                <a:cs typeface="B Nazanin" panose="00000400000000000000" pitchFamily="2" charset="-78"/>
              </a:rPr>
              <a:t>ولتاژ ترمینال در جریان بیشینه توان خروجی آن را مشخص می </a:t>
            </a:r>
            <a:r>
              <a:rPr lang="fa-IR" b="1" dirty="0" smtClean="0">
                <a:cs typeface="B Nazanin" panose="00000400000000000000" pitchFamily="2" charset="-78"/>
              </a:rPr>
              <a:t>کند</a:t>
            </a:r>
          </a:p>
          <a:p>
            <a:pPr algn="r" rtl="1"/>
            <a:r>
              <a:rPr lang="fa-IR" b="1" dirty="0" smtClean="0">
                <a:cs typeface="B Nazanin" panose="00000400000000000000" pitchFamily="2" charset="-78"/>
              </a:rPr>
              <a:t>برای </a:t>
            </a:r>
            <a:r>
              <a:rPr lang="fa-IR" b="1" dirty="0">
                <a:cs typeface="B Nazanin" panose="00000400000000000000" pitchFamily="2" charset="-78"/>
              </a:rPr>
              <a:t>داشتن چنین ظرفیت توانی ظرفیت انرژی بسیار بزرگتر می شود و تعداد سلول ها خیلی زیاد می </a:t>
            </a:r>
            <a:r>
              <a:rPr lang="fa-IR" b="1" dirty="0" smtClean="0">
                <a:cs typeface="B Nazanin" panose="00000400000000000000" pitchFamily="2" charset="-78"/>
              </a:rPr>
              <a:t>شود</a:t>
            </a:r>
          </a:p>
          <a:p>
            <a:pPr algn="r" rtl="1"/>
            <a:r>
              <a:rPr lang="fa-IR" b="1" dirty="0" smtClean="0">
                <a:cs typeface="B Nazanin" panose="00000400000000000000" pitchFamily="2" charset="-78"/>
              </a:rPr>
              <a:t>باتری انتخاب شده</a:t>
            </a:r>
          </a:p>
          <a:p>
            <a:r>
              <a:rPr lang="en-US" b="1" dirty="0" err="1"/>
              <a:t>Himax</a:t>
            </a:r>
            <a:r>
              <a:rPr lang="en-US" b="1" dirty="0"/>
              <a:t> Electronics Co</a:t>
            </a:r>
            <a:endParaRPr lang="en-US" dirty="0"/>
          </a:p>
          <a:p>
            <a:r>
              <a:rPr lang="en-US" b="1" dirty="0" smtClean="0"/>
              <a:t>LiFePo4 </a:t>
            </a:r>
            <a:r>
              <a:rPr lang="en-US" b="1" dirty="0"/>
              <a:t>48v </a:t>
            </a:r>
            <a:r>
              <a:rPr lang="en-US" b="1" dirty="0" smtClean="0"/>
              <a:t>40Ah</a:t>
            </a:r>
          </a:p>
          <a:p>
            <a:pPr algn="r" rtl="1"/>
            <a:r>
              <a:rPr lang="fa-IR" b="1" dirty="0" smtClean="0">
                <a:cs typeface="B Nazanin" panose="00000400000000000000" pitchFamily="2" charset="-78"/>
              </a:rPr>
              <a:t>4 عدد از این پک باتری</a:t>
            </a:r>
          </a:p>
          <a:p>
            <a:pPr algn="r" rtl="1"/>
            <a:r>
              <a:rPr lang="fa-IR" b="1" dirty="0" smtClean="0">
                <a:cs typeface="B Nazanin" panose="00000400000000000000" pitchFamily="2" charset="-78"/>
              </a:rPr>
              <a:t>مجموعا 40 برابر ظرفیت انرژی بیشتر داریم. وزن مجموعه 85 کیلوگرم و قیمت آن140 دلار است.</a:t>
            </a:r>
            <a:endParaRPr lang="en-US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51841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برآورد قیمت اجزای جدید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موتور1150 دلار</a:t>
            </a:r>
          </a:p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مات 140 دلار</a:t>
            </a:r>
          </a:p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مبدل قدرت 598 دلار</a:t>
            </a:r>
          </a:p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کنترلر خودرو و برق رسانی اجزای جدید 200 دلار</a:t>
            </a:r>
          </a:p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تغییرات در جانمایی خودرو و ایجاد تغییرات 400 هزار تومان</a:t>
            </a:r>
          </a:p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حذف استارتر 190 هزار تومان</a:t>
            </a:r>
          </a:p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مجموعا 10 میلیون تومان قیمت خودرو بیشتر می شود</a:t>
            </a:r>
            <a:endParaRPr lang="en-US" sz="20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22475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تغییرات وزن و کارآیی خودرو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5" y="2603499"/>
            <a:ext cx="9006476" cy="3629875"/>
          </a:xfrm>
        </p:spPr>
        <p:txBody>
          <a:bodyPr>
            <a:normAutofit/>
          </a:bodyPr>
          <a:lstStyle/>
          <a:p>
            <a:pPr algn="r" rtl="1"/>
            <a:r>
              <a:rPr lang="fa-IR" sz="2000" b="1" dirty="0">
                <a:cs typeface="B Nazanin" panose="00000400000000000000" pitchFamily="2" charset="-78"/>
              </a:rPr>
              <a:t>وزن اجزای جدید عمدتا شامل موتور و باتری است. حدودا 100 کیلوگرم به وزن خودرو اضافه می </a:t>
            </a:r>
            <a:r>
              <a:rPr lang="fa-IR" sz="2000" b="1" dirty="0" smtClean="0">
                <a:cs typeface="B Nazanin" panose="00000400000000000000" pitchFamily="2" charset="-78"/>
              </a:rPr>
              <a:t>شود.</a:t>
            </a:r>
          </a:p>
          <a:p>
            <a:pPr algn="r" rtl="1"/>
            <a:r>
              <a:rPr lang="fa-IR" sz="2000" b="1" dirty="0">
                <a:cs typeface="B Nazanin" panose="00000400000000000000" pitchFamily="2" charset="-78"/>
              </a:rPr>
              <a:t>در شتاب گیری وزن بیشتر خودرو موثر است  </a:t>
            </a:r>
            <a:r>
              <a:rPr lang="fa-IR" sz="2000" b="1" dirty="0" smtClean="0">
                <a:cs typeface="B Nazanin" panose="00000400000000000000" pitchFamily="2" charset="-78"/>
              </a:rPr>
              <a:t>اما توان </a:t>
            </a:r>
            <a:r>
              <a:rPr lang="fa-IR" sz="2000" b="1" dirty="0">
                <a:cs typeface="B Nazanin" panose="00000400000000000000" pitchFamily="2" charset="-78"/>
              </a:rPr>
              <a:t>موتور هم 22 کیلووات </a:t>
            </a:r>
            <a:r>
              <a:rPr lang="fa-IR" sz="2000" b="1" dirty="0" smtClean="0">
                <a:cs typeface="B Nazanin" panose="00000400000000000000" pitchFamily="2" charset="-78"/>
              </a:rPr>
              <a:t>است</a:t>
            </a:r>
          </a:p>
          <a:p>
            <a:pPr algn="r" rtl="1"/>
            <a:r>
              <a:rPr lang="fa-IR" sz="2000" b="1" dirty="0">
                <a:cs typeface="B Nazanin" panose="00000400000000000000" pitchFamily="2" charset="-78"/>
              </a:rPr>
              <a:t>شتاب صفر تا صد خودروی با </a:t>
            </a:r>
            <a:r>
              <a:rPr lang="fa-IR" sz="2000" b="1" dirty="0" smtClean="0">
                <a:cs typeface="B Nazanin" panose="00000400000000000000" pitchFamily="2" charset="-78"/>
              </a:rPr>
              <a:t>این </a:t>
            </a:r>
            <a:r>
              <a:rPr lang="fa-IR" sz="2000" b="1" dirty="0">
                <a:cs typeface="B Nazanin" panose="00000400000000000000" pitchFamily="2" charset="-78"/>
              </a:rPr>
              <a:t>تغییرات همان 8.5 ثانیه می شود. </a:t>
            </a:r>
            <a:endParaRPr lang="fa-IR" sz="2000" b="1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sz="2000" b="1" dirty="0">
                <a:cs typeface="B Nazanin" panose="00000400000000000000" pitchFamily="2" charset="-78"/>
              </a:rPr>
              <a:t>وزن بیشتر روی رانندگی در سیکل هم موثر است. </a:t>
            </a:r>
            <a:endParaRPr lang="fa-IR" sz="2000" b="1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sz="2000" b="1" dirty="0">
                <a:cs typeface="B Nazanin" panose="00000400000000000000" pitchFamily="2" charset="-78"/>
              </a:rPr>
              <a:t>ظرفیت انرژی مات بیش از نیاز است و موتور باید بیشتر کار کند تا سطح شارژ مات به حد مورد نظر برسد و این باعث مصرف سوخت بیشتر می شود. باید باتری ها طوری طراحی شوند که یک پک برای تامین انرژی در بار متوسط و دیگر پک ها برای تامین توان اوج استفاده </a:t>
            </a:r>
            <a:r>
              <a:rPr lang="fa-IR" sz="2000" b="1" dirty="0" smtClean="0">
                <a:cs typeface="B Nazanin" panose="00000400000000000000" pitchFamily="2" charset="-78"/>
              </a:rPr>
              <a:t>شوند.</a:t>
            </a:r>
          </a:p>
          <a:p>
            <a:pPr algn="r" rtl="1"/>
            <a:r>
              <a:rPr lang="fa-IR" sz="2000" b="1" dirty="0">
                <a:cs typeface="B Nazanin" panose="00000400000000000000" pitchFamily="2" charset="-78"/>
              </a:rPr>
              <a:t>مصرف سوخت خودرو با وزن بیشتر </a:t>
            </a:r>
            <a:r>
              <a:rPr lang="fa-IR" sz="2000" b="1" dirty="0" smtClean="0">
                <a:cs typeface="B Nazanin" panose="00000400000000000000" pitchFamily="2" charset="-78"/>
              </a:rPr>
              <a:t>6.01 لیتر </a:t>
            </a:r>
            <a:r>
              <a:rPr lang="fa-IR" sz="2000" b="1" dirty="0">
                <a:cs typeface="B Nazanin" panose="00000400000000000000" pitchFamily="2" charset="-78"/>
              </a:rPr>
              <a:t>بر صد کیلومتر</a:t>
            </a:r>
          </a:p>
          <a:p>
            <a:pPr algn="r" rtl="1"/>
            <a:endParaRPr lang="en-US" sz="20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8243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محصول نهایی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1525" y="2603500"/>
            <a:ext cx="6034842" cy="3416300"/>
          </a:xfrm>
        </p:spPr>
        <p:txBody>
          <a:bodyPr>
            <a:normAutofit/>
          </a:bodyPr>
          <a:lstStyle/>
          <a:p>
            <a:pPr algn="r" rtl="1"/>
            <a:r>
              <a:rPr lang="fa-IR" sz="2000" b="1" dirty="0">
                <a:cs typeface="B Nazanin" panose="00000400000000000000" pitchFamily="2" charset="-78"/>
              </a:rPr>
              <a:t>محصول طراحی شده دارای 26% توان بیشتر </a:t>
            </a:r>
            <a:endParaRPr lang="fa-IR" sz="2000" b="1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 </a:t>
            </a:r>
            <a:r>
              <a:rPr lang="fa-IR" sz="2000" b="1" dirty="0">
                <a:cs typeface="B Nazanin" panose="00000400000000000000" pitchFamily="2" charset="-78"/>
              </a:rPr>
              <a:t>شتاب صفر تا صد 3 ثانیه </a:t>
            </a:r>
            <a:r>
              <a:rPr lang="fa-IR" sz="2000" b="1" dirty="0" smtClean="0">
                <a:cs typeface="B Nazanin" panose="00000400000000000000" pitchFamily="2" charset="-78"/>
              </a:rPr>
              <a:t>کمتر</a:t>
            </a:r>
          </a:p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 </a:t>
            </a:r>
            <a:r>
              <a:rPr lang="fa-IR" sz="2000" b="1" dirty="0">
                <a:cs typeface="B Nazanin" panose="00000400000000000000" pitchFamily="2" charset="-78"/>
              </a:rPr>
              <a:t>7% وزن بیشتر </a:t>
            </a:r>
            <a:endParaRPr lang="fa-IR" sz="2000" b="1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 </a:t>
            </a:r>
            <a:r>
              <a:rPr lang="fa-IR" sz="2000" b="1" dirty="0">
                <a:cs typeface="B Nazanin" panose="00000400000000000000" pitchFamily="2" charset="-78"/>
              </a:rPr>
              <a:t>19% مصرف سوخت کمتر </a:t>
            </a:r>
          </a:p>
          <a:p>
            <a:pPr algn="r" rtl="1"/>
            <a:r>
              <a:rPr lang="fa-IR" sz="2000" b="1" dirty="0" smtClean="0">
                <a:cs typeface="B Nazanin" panose="00000400000000000000" pitchFamily="2" charset="-78"/>
              </a:rPr>
              <a:t>و 23</a:t>
            </a:r>
            <a:r>
              <a:rPr lang="fa-IR" sz="2000" b="1" dirty="0">
                <a:cs typeface="B Nazanin" panose="00000400000000000000" pitchFamily="2" charset="-78"/>
              </a:rPr>
              <a:t>% قیمت بیشتر نسبت به خودروی پایه </a:t>
            </a:r>
            <a:r>
              <a:rPr lang="fa-IR" sz="2000" b="1" dirty="0" smtClean="0">
                <a:cs typeface="B Nazanin" panose="00000400000000000000" pitchFamily="2" charset="-78"/>
              </a:rPr>
              <a:t>است</a:t>
            </a:r>
            <a:endParaRPr lang="en-US" sz="2000" b="1" dirty="0">
              <a:cs typeface="B Nazanin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971" y="2603500"/>
            <a:ext cx="3066554" cy="4078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630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 rtl="1">
              <a:buNone/>
            </a:pPr>
            <a:r>
              <a:rPr lang="fa-IR" sz="3600" b="1" dirty="0" smtClean="0">
                <a:cs typeface="B Nazanin" panose="00000400000000000000" pitchFamily="2" charset="-78"/>
              </a:rPr>
              <a:t>با تشکر از توجه شما</a:t>
            </a:r>
            <a:endParaRPr lang="en-US" sz="36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19871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107</TotalTime>
  <Words>1195</Words>
  <Application>Microsoft Office PowerPoint</Application>
  <PresentationFormat>Widescreen</PresentationFormat>
  <Paragraphs>188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Arial</vt:lpstr>
      <vt:lpstr>B Nazanin</vt:lpstr>
      <vt:lpstr>Calibri</vt:lpstr>
      <vt:lpstr>Cambria Math</vt:lpstr>
      <vt:lpstr>Century Gothic</vt:lpstr>
      <vt:lpstr>Wingdings 3</vt:lpstr>
      <vt:lpstr>Ion Boardroom</vt:lpstr>
      <vt:lpstr>مقدمه</vt:lpstr>
      <vt:lpstr>انتخاب خودروی پایه</vt:lpstr>
      <vt:lpstr>انتخاب خودروی پایه</vt:lpstr>
      <vt:lpstr>سیکل رانندگی مبنا</vt:lpstr>
      <vt:lpstr>پیکربندی مورد استفاده</vt:lpstr>
      <vt:lpstr>پیکربندی مورد استفاده</vt:lpstr>
      <vt:lpstr>کارآیی مورد انتظار</vt:lpstr>
      <vt:lpstr>استراتژی کنترل</vt:lpstr>
      <vt:lpstr>طراحی توان موتور احتراق داخلی</vt:lpstr>
      <vt:lpstr>تهیه نقشه عملکرد موتور</vt:lpstr>
      <vt:lpstr>تهیه نقشه عملکرد موتور</vt:lpstr>
      <vt:lpstr>محاسبه شتاب گیری</vt:lpstr>
      <vt:lpstr>شتاب خودروی جدید</vt:lpstr>
      <vt:lpstr>طراحی مات</vt:lpstr>
      <vt:lpstr>محاسبه مصرف سوخت</vt:lpstr>
      <vt:lpstr>محاسبه مصرف سوخت</vt:lpstr>
      <vt:lpstr>انتخاب اجزای محرکه جدید</vt:lpstr>
      <vt:lpstr>انتخاب مات(باتری)</vt:lpstr>
      <vt:lpstr>برآورد قیمت اجزای جدید</vt:lpstr>
      <vt:lpstr>تغییرات وزن و کارآیی خودرو</vt:lpstr>
      <vt:lpstr>محصول نهایی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به نام خدا ط</dc:title>
  <dc:creator>hadi</dc:creator>
  <cp:lastModifiedBy>hadi</cp:lastModifiedBy>
  <cp:revision>13</cp:revision>
  <dcterms:created xsi:type="dcterms:W3CDTF">2018-02-12T05:54:15Z</dcterms:created>
  <dcterms:modified xsi:type="dcterms:W3CDTF">2019-07-31T18:09:22Z</dcterms:modified>
</cp:coreProperties>
</file>